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hyperlink" Target="https://gamma.app" TargetMode="External"/><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6" Type="http://schemas.openxmlformats.org/officeDocument/2006/relationships/slideLayout" Target="../slideLayouts/slideLayout1.xml"/><Relationship Id="rId7"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5" Type="http://schemas.openxmlformats.org/officeDocument/2006/relationships/slideLayout" Target="../slideLayouts/slideLayout1.xml"/><Relationship Id="rId6"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11-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8" Type="http://schemas.openxmlformats.org/officeDocument/2006/relationships/slideLayout" Target="../slideLayouts/slideLayout1.xml"/><Relationship Id="rId9"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5" Type="http://schemas.openxmlformats.org/officeDocument/2006/relationships/slideLayout" Target="../slideLayouts/slideLayout1.xml"/><Relationship Id="rId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5" Type="http://schemas.openxmlformats.org/officeDocument/2006/relationships/slideLayout" Target="../slideLayouts/slideLayout1.xml"/><Relationship Id="rId6"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image" Target="../media/image-14-3.png"/><Relationship Id="rId5" Type="http://schemas.openxmlformats.org/officeDocument/2006/relationships/slideLayout" Target="../slideLayouts/slideLayout1.xml"/><Relationship Id="rId6"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15-1.png"/><Relationship Id="rId2" Type="http://schemas.openxmlformats.org/officeDocument/2006/relationships/image" Target="../media/image-15-2.png"/><Relationship Id="rId3" Type="http://schemas.openxmlformats.org/officeDocument/2006/relationships/image" Target="../media/image-15-3.png"/><Relationship Id="rId5" Type="http://schemas.openxmlformats.org/officeDocument/2006/relationships/slideLayout" Target="../slideLayouts/slideLayout1.xml"/><Relationship Id="rId6"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image" Target="../media/image-2-3.png"/><Relationship Id="rId5" Type="http://schemas.openxmlformats.org/officeDocument/2006/relationships/slideLayout" Target="../slideLayouts/slideLayout1.xml"/><Relationship Id="rId6"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5" Type="http://schemas.openxmlformats.org/officeDocument/2006/relationships/slideLayout" Target="../slideLayouts/slideLayout1.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4-1.png"/><Relationship Id="rId2" Type="http://schemas.openxmlformats.org/officeDocument/2006/relationships/image" Target="../media/image-4-2.png"/><Relationship Id="rId4" Type="http://schemas.openxmlformats.org/officeDocument/2006/relationships/slideLayout" Target="../slideLayouts/slideLayout1.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5-1.png"/><Relationship Id="rId2" Type="http://schemas.openxmlformats.org/officeDocument/2006/relationships/image" Target="../media/image-5-2.png"/><Relationship Id="rId3" Type="http://schemas.openxmlformats.org/officeDocument/2006/relationships/image" Target="../media/image-5-3.png"/><Relationship Id="rId5" Type="http://schemas.openxmlformats.org/officeDocument/2006/relationships/slideLayout" Target="../slideLayouts/slideLayout1.xml"/><Relationship Id="rId6"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8" Type="http://schemas.openxmlformats.org/officeDocument/2006/relationships/hyperlink" Target="https://gamma.app" TargetMode="External"/><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9" Type="http://schemas.openxmlformats.org/officeDocument/2006/relationships/slideLayout" Target="../slideLayouts/slideLayout1.xml"/><Relationship Id="rId10"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hyperlink" Target="https://gamma.app" TargetMode="External"/><Relationship Id="rId1" Type="http://schemas.openxmlformats.org/officeDocument/2006/relationships/image" Target="../media/image-7-1.png"/><Relationship Id="rId2" Type="http://schemas.openxmlformats.org/officeDocument/2006/relationships/image" Target="../media/image-7-2.png"/><Relationship Id="rId4" Type="http://schemas.openxmlformats.org/officeDocument/2006/relationships/slideLayout" Target="../slideLayouts/slideLayout1.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7" Type="http://schemas.openxmlformats.org/officeDocument/2006/relationships/hyperlink" Target="https://gamma.app" TargetMode="External"/><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8" Type="http://schemas.openxmlformats.org/officeDocument/2006/relationships/slideLayout" Target="../slideLayouts/slideLayout1.xml"/><Relationship Id="rId9"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4" Type="http://schemas.openxmlformats.org/officeDocument/2006/relationships/hyperlink" Target="https://gamma.app" TargetMode="External"/><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5" Type="http://schemas.openxmlformats.org/officeDocument/2006/relationships/slideLayout" Target="../slideLayouts/slideLayout1.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28412" y="1699141"/>
            <a:ext cx="7887176" cy="2322790"/>
          </a:xfrm>
          <a:prstGeom prst="rect">
            <a:avLst/>
          </a:prstGeom>
          <a:noFill/>
          <a:ln/>
        </p:spPr>
        <p:txBody>
          <a:bodyPr wrap="square" rtlCol="0" anchor="t"/>
          <a:lstStyle/>
          <a:p>
            <a:pPr indent="0" marL="0">
              <a:lnSpc>
                <a:spcPts val="6097"/>
              </a:lnSpc>
              <a:buNone/>
            </a:pPr>
            <a:r>
              <a:rPr lang="en-US" sz="4878" dirty="0">
                <a:solidFill>
                  <a:srgbClr val="97B8FF"/>
                </a:solidFill>
                <a:latin typeface="Sora" pitchFamily="34" charset="0"/>
                <a:ea typeface="Sora" pitchFamily="34" charset="-122"/>
                <a:cs typeface="Sora" pitchFamily="34" charset="-120"/>
              </a:rPr>
              <a:t>Alternating Minimization in Electronic Design Automation</a:t>
            </a:r>
            <a:endParaRPr lang="en-US" sz="4878" dirty="0"/>
          </a:p>
        </p:txBody>
      </p:sp>
      <p:sp>
        <p:nvSpPr>
          <p:cNvPr id="6" name="Text 2"/>
          <p:cNvSpPr/>
          <p:nvPr/>
        </p:nvSpPr>
        <p:spPr>
          <a:xfrm>
            <a:off x="628412" y="4291251"/>
            <a:ext cx="7887176" cy="1723073"/>
          </a:xfrm>
          <a:prstGeom prst="rect">
            <a:avLst/>
          </a:prstGeom>
          <a:noFill/>
          <a:ln/>
        </p:spPr>
        <p:txBody>
          <a:bodyPr wrap="square" rtlCol="0" anchor="t"/>
          <a:lstStyle/>
          <a:p>
            <a:pPr indent="0" marL="0">
              <a:lnSpc>
                <a:spcPts val="2262"/>
              </a:lnSpc>
              <a:buNone/>
            </a:pPr>
            <a:r>
              <a:rPr lang="en-US" sz="1414" dirty="0">
                <a:solidFill>
                  <a:srgbClr val="E0D6DE"/>
                </a:solidFill>
                <a:latin typeface="Noto Sans TC" pitchFamily="34" charset="0"/>
                <a:ea typeface="Noto Sans TC" pitchFamily="34" charset="-122"/>
                <a:cs typeface="Noto Sans TC" pitchFamily="34" charset="-120"/>
              </a:rPr>
              <a:t>Alternating minimization is a powerful optimization technique widely used in electronic design automation (EDA). This iterative approach tackles complex optimization problems by alternately fixing one set of variables while optimizing another, leading to efficient solutions for large-scale EDA challenges. As we delve into this topic, we'll explore the algorithm's overview, its advantages, applications in various aspects of EDA, and recent advancements that are shaping the future of circuit design and optimization.</a:t>
            </a:r>
            <a:endParaRPr lang="en-US" sz="1414" dirty="0"/>
          </a:p>
        </p:txBody>
      </p:sp>
      <p:sp>
        <p:nvSpPr>
          <p:cNvPr id="7" name="Shape 3"/>
          <p:cNvSpPr/>
          <p:nvPr/>
        </p:nvSpPr>
        <p:spPr>
          <a:xfrm>
            <a:off x="628412" y="6229707"/>
            <a:ext cx="287179" cy="287179"/>
          </a:xfrm>
          <a:prstGeom prst="roundRect">
            <a:avLst>
              <a:gd name="adj" fmla="val 31837584"/>
            </a:avLst>
          </a:prstGeom>
          <a:noFill/>
          <a:ln w="7620">
            <a:solidFill>
              <a:srgbClr val="FFFFFF"/>
            </a:solidFill>
            <a:prstDash val="solid"/>
          </a:ln>
        </p:spPr>
      </p:sp>
      <p:pic>
        <p:nvPicPr>
          <p:cNvPr id="8" name="Image 2" descr="preencoded.png">    </p:cNvPr>
          <p:cNvPicPr>
            <a:picLocks noChangeAspect="1"/>
          </p:cNvPicPr>
          <p:nvPr/>
        </p:nvPicPr>
        <p:blipFill>
          <a:blip r:embed="rId3"/>
          <a:stretch>
            <a:fillRect/>
          </a:stretch>
        </p:blipFill>
        <p:spPr>
          <a:xfrm>
            <a:off x="636032" y="6237327"/>
            <a:ext cx="271939" cy="271939"/>
          </a:xfrm>
          <a:prstGeom prst="rect">
            <a:avLst/>
          </a:prstGeom>
        </p:spPr>
      </p:pic>
      <p:sp>
        <p:nvSpPr>
          <p:cNvPr id="9" name="Text 4"/>
          <p:cNvSpPr/>
          <p:nvPr/>
        </p:nvSpPr>
        <p:spPr>
          <a:xfrm>
            <a:off x="1005364" y="6216253"/>
            <a:ext cx="1882735" cy="314206"/>
          </a:xfrm>
          <a:prstGeom prst="rect">
            <a:avLst/>
          </a:prstGeom>
          <a:noFill/>
          <a:ln/>
        </p:spPr>
        <p:txBody>
          <a:bodyPr wrap="none" rtlCol="0" anchor="t"/>
          <a:lstStyle/>
          <a:p>
            <a:pPr algn="l" indent="0" marL="0">
              <a:lnSpc>
                <a:spcPts val="2474"/>
              </a:lnSpc>
              <a:buNone/>
            </a:pPr>
            <a:r>
              <a:rPr lang="en-US" sz="1767" b="1" dirty="0">
                <a:solidFill>
                  <a:srgbClr val="E0D6DE"/>
                </a:solidFill>
                <a:latin typeface="Noto Sans TC" pitchFamily="34" charset="0"/>
                <a:ea typeface="Noto Sans TC" pitchFamily="34" charset="-122"/>
                <a:cs typeface="Noto Sans TC" pitchFamily="34" charset="-120"/>
              </a:rPr>
              <a:t>by Wai-Shing Luk</a:t>
            </a:r>
            <a:endParaRPr lang="en-US" sz="1767" dirty="0"/>
          </a:p>
        </p:txBody>
      </p:sp>
      <p:pic>
        <p:nvPicPr>
          <p:cNvPr id="10" name="Image 3" descr="preencoded.png">
            <a:hlinkClick r:id="rId5" tooltip=""/>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35198" y="1364694"/>
            <a:ext cx="6807160" cy="567095"/>
          </a:xfrm>
          <a:prstGeom prst="rect">
            <a:avLst/>
          </a:prstGeom>
          <a:noFill/>
          <a:ln/>
        </p:spPr>
        <p:txBody>
          <a:bodyPr wrap="none" rtlCol="0" anchor="t"/>
          <a:lstStyle/>
          <a:p>
            <a:pPr indent="0" marL="0">
              <a:lnSpc>
                <a:spcPts val="4466"/>
              </a:lnSpc>
              <a:buNone/>
            </a:pPr>
            <a:r>
              <a:rPr lang="en-US" sz="3573" dirty="0">
                <a:solidFill>
                  <a:srgbClr val="97B8FF"/>
                </a:solidFill>
                <a:latin typeface="Sora" pitchFamily="34" charset="0"/>
                <a:ea typeface="Sora" pitchFamily="34" charset="-122"/>
                <a:cs typeface="Sora" pitchFamily="34" charset="-120"/>
              </a:rPr>
              <a:t>Convergence and Limitations</a:t>
            </a:r>
            <a:endParaRPr lang="en-US" sz="3573" dirty="0"/>
          </a:p>
        </p:txBody>
      </p:sp>
      <p:sp>
        <p:nvSpPr>
          <p:cNvPr id="6" name="Shape 2"/>
          <p:cNvSpPr/>
          <p:nvPr/>
        </p:nvSpPr>
        <p:spPr>
          <a:xfrm>
            <a:off x="895945" y="2203966"/>
            <a:ext cx="22860" cy="4660821"/>
          </a:xfrm>
          <a:prstGeom prst="roundRect">
            <a:avLst>
              <a:gd name="adj" fmla="val 119102"/>
            </a:avLst>
          </a:prstGeom>
          <a:solidFill>
            <a:srgbClr val="3F3F44"/>
          </a:solidFill>
          <a:ln/>
        </p:spPr>
      </p:sp>
      <p:sp>
        <p:nvSpPr>
          <p:cNvPr id="7" name="Shape 3"/>
          <p:cNvSpPr/>
          <p:nvPr/>
        </p:nvSpPr>
        <p:spPr>
          <a:xfrm>
            <a:off x="1088708" y="2600920"/>
            <a:ext cx="635198" cy="22860"/>
          </a:xfrm>
          <a:prstGeom prst="roundRect">
            <a:avLst>
              <a:gd name="adj" fmla="val 119102"/>
            </a:avLst>
          </a:prstGeom>
          <a:solidFill>
            <a:srgbClr val="3F3F44"/>
          </a:solidFill>
          <a:ln/>
        </p:spPr>
      </p:sp>
      <p:sp>
        <p:nvSpPr>
          <p:cNvPr id="8" name="Shape 4"/>
          <p:cNvSpPr/>
          <p:nvPr/>
        </p:nvSpPr>
        <p:spPr>
          <a:xfrm>
            <a:off x="703183" y="2408158"/>
            <a:ext cx="408384" cy="408384"/>
          </a:xfrm>
          <a:prstGeom prst="roundRect">
            <a:avLst>
              <a:gd name="adj" fmla="val 6667"/>
            </a:avLst>
          </a:prstGeom>
          <a:solidFill>
            <a:srgbClr val="26262B"/>
          </a:solidFill>
          <a:ln/>
        </p:spPr>
      </p:sp>
      <p:sp>
        <p:nvSpPr>
          <p:cNvPr id="9" name="Text 5"/>
          <p:cNvSpPr/>
          <p:nvPr/>
        </p:nvSpPr>
        <p:spPr>
          <a:xfrm>
            <a:off x="849749" y="2476143"/>
            <a:ext cx="115133"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1</a:t>
            </a:r>
            <a:endParaRPr lang="en-US" sz="2144" dirty="0"/>
          </a:p>
        </p:txBody>
      </p:sp>
      <p:sp>
        <p:nvSpPr>
          <p:cNvPr id="10" name="Text 6"/>
          <p:cNvSpPr/>
          <p:nvPr/>
        </p:nvSpPr>
        <p:spPr>
          <a:xfrm>
            <a:off x="1905595" y="2385417"/>
            <a:ext cx="2942034"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Convergence Guarantees</a:t>
            </a:r>
            <a:endParaRPr lang="en-US" sz="1787" dirty="0"/>
          </a:p>
        </p:txBody>
      </p:sp>
      <p:sp>
        <p:nvSpPr>
          <p:cNvPr id="11" name="Text 7"/>
          <p:cNvSpPr/>
          <p:nvPr/>
        </p:nvSpPr>
        <p:spPr>
          <a:xfrm>
            <a:off x="1905595" y="2777847"/>
            <a:ext cx="6603206" cy="870823"/>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Alternating minimization is guaranteed to converge for convex problems under mild conditions, while for non-convex problems, it typically converges to a local optimum.</a:t>
            </a:r>
            <a:endParaRPr lang="en-US" sz="1429" dirty="0"/>
          </a:p>
        </p:txBody>
      </p:sp>
      <p:sp>
        <p:nvSpPr>
          <p:cNvPr id="12" name="Shape 8"/>
          <p:cNvSpPr/>
          <p:nvPr/>
        </p:nvSpPr>
        <p:spPr>
          <a:xfrm>
            <a:off x="1088708" y="4408527"/>
            <a:ext cx="635198" cy="22860"/>
          </a:xfrm>
          <a:prstGeom prst="roundRect">
            <a:avLst>
              <a:gd name="adj" fmla="val 119102"/>
            </a:avLst>
          </a:prstGeom>
          <a:solidFill>
            <a:srgbClr val="3F3F44"/>
          </a:solidFill>
          <a:ln/>
        </p:spPr>
      </p:sp>
      <p:sp>
        <p:nvSpPr>
          <p:cNvPr id="13" name="Shape 9"/>
          <p:cNvSpPr/>
          <p:nvPr/>
        </p:nvSpPr>
        <p:spPr>
          <a:xfrm>
            <a:off x="703183" y="4215765"/>
            <a:ext cx="408384" cy="408384"/>
          </a:xfrm>
          <a:prstGeom prst="roundRect">
            <a:avLst>
              <a:gd name="adj" fmla="val 6667"/>
            </a:avLst>
          </a:prstGeom>
          <a:solidFill>
            <a:srgbClr val="26262B"/>
          </a:solidFill>
          <a:ln/>
        </p:spPr>
      </p:sp>
      <p:sp>
        <p:nvSpPr>
          <p:cNvPr id="14" name="Text 10"/>
          <p:cNvSpPr/>
          <p:nvPr/>
        </p:nvSpPr>
        <p:spPr>
          <a:xfrm>
            <a:off x="822484" y="4283750"/>
            <a:ext cx="169664"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2</a:t>
            </a:r>
            <a:endParaRPr lang="en-US" sz="2144" dirty="0"/>
          </a:p>
        </p:txBody>
      </p:sp>
      <p:sp>
        <p:nvSpPr>
          <p:cNvPr id="15" name="Text 11"/>
          <p:cNvSpPr/>
          <p:nvPr/>
        </p:nvSpPr>
        <p:spPr>
          <a:xfrm>
            <a:off x="1905595" y="4193024"/>
            <a:ext cx="2268855"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Convergence Rate</a:t>
            </a:r>
            <a:endParaRPr lang="en-US" sz="1787" dirty="0"/>
          </a:p>
        </p:txBody>
      </p:sp>
      <p:sp>
        <p:nvSpPr>
          <p:cNvPr id="16" name="Text 12"/>
          <p:cNvSpPr/>
          <p:nvPr/>
        </p:nvSpPr>
        <p:spPr>
          <a:xfrm>
            <a:off x="1905595" y="4585454"/>
            <a:ext cx="6603206" cy="580549"/>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The convergence rate of alternating minimization can be linear under certain assumptions, making it an efficient optimization technique in many scenarios.</a:t>
            </a:r>
            <a:endParaRPr lang="en-US" sz="1429" dirty="0"/>
          </a:p>
        </p:txBody>
      </p:sp>
      <p:sp>
        <p:nvSpPr>
          <p:cNvPr id="17" name="Shape 13"/>
          <p:cNvSpPr/>
          <p:nvPr/>
        </p:nvSpPr>
        <p:spPr>
          <a:xfrm>
            <a:off x="1088708" y="5925860"/>
            <a:ext cx="635198" cy="22860"/>
          </a:xfrm>
          <a:prstGeom prst="roundRect">
            <a:avLst>
              <a:gd name="adj" fmla="val 119102"/>
            </a:avLst>
          </a:prstGeom>
          <a:solidFill>
            <a:srgbClr val="3F3F44"/>
          </a:solidFill>
          <a:ln/>
        </p:spPr>
      </p:sp>
      <p:sp>
        <p:nvSpPr>
          <p:cNvPr id="18" name="Shape 14"/>
          <p:cNvSpPr/>
          <p:nvPr/>
        </p:nvSpPr>
        <p:spPr>
          <a:xfrm>
            <a:off x="703183" y="5733098"/>
            <a:ext cx="408384" cy="408384"/>
          </a:xfrm>
          <a:prstGeom prst="roundRect">
            <a:avLst>
              <a:gd name="adj" fmla="val 6667"/>
            </a:avLst>
          </a:prstGeom>
          <a:solidFill>
            <a:srgbClr val="26262B"/>
          </a:solidFill>
          <a:ln/>
        </p:spPr>
      </p:sp>
      <p:sp>
        <p:nvSpPr>
          <p:cNvPr id="19" name="Text 15"/>
          <p:cNvSpPr/>
          <p:nvPr/>
        </p:nvSpPr>
        <p:spPr>
          <a:xfrm>
            <a:off x="822960" y="5801082"/>
            <a:ext cx="168831" cy="272296"/>
          </a:xfrm>
          <a:prstGeom prst="rect">
            <a:avLst/>
          </a:prstGeom>
          <a:noFill/>
          <a:ln/>
        </p:spPr>
        <p:txBody>
          <a:bodyPr wrap="none" rtlCol="0" anchor="t"/>
          <a:lstStyle/>
          <a:p>
            <a:pPr algn="ctr" indent="0" marL="0">
              <a:lnSpc>
                <a:spcPts val="2144"/>
              </a:lnSpc>
              <a:buNone/>
            </a:pPr>
            <a:r>
              <a:rPr lang="en-US" sz="2144" dirty="0">
                <a:solidFill>
                  <a:srgbClr val="E0D6DE"/>
                </a:solidFill>
                <a:latin typeface="Sora" pitchFamily="34" charset="0"/>
                <a:ea typeface="Sora" pitchFamily="34" charset="-122"/>
                <a:cs typeface="Sora" pitchFamily="34" charset="-120"/>
              </a:rPr>
              <a:t>3</a:t>
            </a:r>
            <a:endParaRPr lang="en-US" sz="2144" dirty="0"/>
          </a:p>
        </p:txBody>
      </p:sp>
      <p:sp>
        <p:nvSpPr>
          <p:cNvPr id="20" name="Text 16"/>
          <p:cNvSpPr/>
          <p:nvPr/>
        </p:nvSpPr>
        <p:spPr>
          <a:xfrm>
            <a:off x="1905595" y="5710357"/>
            <a:ext cx="3305175" cy="283607"/>
          </a:xfrm>
          <a:prstGeom prst="rect">
            <a:avLst/>
          </a:prstGeom>
          <a:noFill/>
          <a:ln/>
        </p:spPr>
        <p:txBody>
          <a:bodyPr wrap="none" rtlCol="0" anchor="t"/>
          <a:lstStyle/>
          <a:p>
            <a:pPr algn="l" indent="0" marL="0">
              <a:lnSpc>
                <a:spcPts val="2233"/>
              </a:lnSpc>
              <a:buNone/>
            </a:pPr>
            <a:r>
              <a:rPr lang="en-US" sz="1787" dirty="0">
                <a:solidFill>
                  <a:srgbClr val="E0D6DE"/>
                </a:solidFill>
                <a:latin typeface="Sora" pitchFamily="34" charset="0"/>
                <a:ea typeface="Sora" pitchFamily="34" charset="-122"/>
                <a:cs typeface="Sora" pitchFamily="34" charset="-120"/>
              </a:rPr>
              <a:t>Local Optima and Sensitivity</a:t>
            </a:r>
            <a:endParaRPr lang="en-US" sz="1787" dirty="0"/>
          </a:p>
        </p:txBody>
      </p:sp>
      <p:sp>
        <p:nvSpPr>
          <p:cNvPr id="21" name="Text 17"/>
          <p:cNvSpPr/>
          <p:nvPr/>
        </p:nvSpPr>
        <p:spPr>
          <a:xfrm>
            <a:off x="1905595" y="6102787"/>
            <a:ext cx="6603206" cy="580549"/>
          </a:xfrm>
          <a:prstGeom prst="rect">
            <a:avLst/>
          </a:prstGeom>
          <a:noFill/>
          <a:ln/>
        </p:spPr>
        <p:txBody>
          <a:bodyPr wrap="square" rtlCol="0" anchor="t"/>
          <a:lstStyle/>
          <a:p>
            <a:pPr algn="l" indent="0" marL="0">
              <a:lnSpc>
                <a:spcPts val="2287"/>
              </a:lnSpc>
              <a:buNone/>
            </a:pPr>
            <a:r>
              <a:rPr lang="en-US" sz="1429" dirty="0">
                <a:solidFill>
                  <a:srgbClr val="E0D6DE"/>
                </a:solidFill>
                <a:latin typeface="Noto Sans TC" pitchFamily="34" charset="0"/>
                <a:ea typeface="Noto Sans TC" pitchFamily="34" charset="-122"/>
                <a:cs typeface="Noto Sans TC" pitchFamily="34" charset="-120"/>
              </a:rPr>
              <a:t>The technique may get stuck in local optima for non-convex problems, and the final solution can be sensitive to the choice of initial conditions.</a:t>
            </a:r>
            <a:endParaRPr lang="en-US" sz="1429"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767953"/>
            <a:ext cx="7934325" cy="1080135"/>
          </a:xfrm>
          <a:prstGeom prst="rect">
            <a:avLst/>
          </a:prstGeom>
          <a:noFill/>
          <a:ln/>
        </p:spPr>
        <p:txBody>
          <a:bodyPr wrap="squar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Best Practices for Alternating Minimization</a:t>
            </a:r>
            <a:endParaRPr lang="en-US" sz="3402" dirty="0"/>
          </a:p>
        </p:txBody>
      </p:sp>
      <p:pic>
        <p:nvPicPr>
          <p:cNvPr id="6" name="Image 2" descr="preencoded.png">    </p:cNvPr>
          <p:cNvPicPr>
            <a:picLocks noChangeAspect="1"/>
          </p:cNvPicPr>
          <p:nvPr/>
        </p:nvPicPr>
        <p:blipFill>
          <a:blip r:embed="rId3"/>
          <a:stretch>
            <a:fillRect/>
          </a:stretch>
        </p:blipFill>
        <p:spPr>
          <a:xfrm>
            <a:off x="6091238" y="2107287"/>
            <a:ext cx="431959" cy="431959"/>
          </a:xfrm>
          <a:prstGeom prst="rect">
            <a:avLst/>
          </a:prstGeom>
        </p:spPr>
      </p:pic>
      <p:sp>
        <p:nvSpPr>
          <p:cNvPr id="7" name="Text 2"/>
          <p:cNvSpPr/>
          <p:nvPr/>
        </p:nvSpPr>
        <p:spPr>
          <a:xfrm>
            <a:off x="6091238" y="2712006"/>
            <a:ext cx="2450783"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Multiple Initializations</a:t>
            </a:r>
            <a:endParaRPr lang="en-US" sz="1701" dirty="0"/>
          </a:p>
        </p:txBody>
      </p:sp>
      <p:sp>
        <p:nvSpPr>
          <p:cNvPr id="8" name="Text 3"/>
          <p:cNvSpPr/>
          <p:nvPr/>
        </p:nvSpPr>
        <p:spPr>
          <a:xfrm>
            <a:off x="6091238" y="3085505"/>
            <a:ext cx="7934325" cy="276582"/>
          </a:xfrm>
          <a:prstGeom prst="rect">
            <a:avLst/>
          </a:prstGeom>
          <a:noFill/>
          <a:ln/>
        </p:spPr>
        <p:txBody>
          <a:bodyPr wrap="non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Using different starting points can help mitigate the risk of getting stuck in local optima.</a:t>
            </a:r>
            <a:endParaRPr lang="en-US" sz="1361" dirty="0"/>
          </a:p>
        </p:txBody>
      </p:sp>
      <p:pic>
        <p:nvPicPr>
          <p:cNvPr id="9" name="Image 3" descr="preencoded.png">    </p:cNvPr>
          <p:cNvPicPr>
            <a:picLocks noChangeAspect="1"/>
          </p:cNvPicPr>
          <p:nvPr/>
        </p:nvPicPr>
        <p:blipFill>
          <a:blip r:embed="rId4"/>
          <a:stretch>
            <a:fillRect/>
          </a:stretch>
        </p:blipFill>
        <p:spPr>
          <a:xfrm>
            <a:off x="6091238" y="3880485"/>
            <a:ext cx="431959" cy="431959"/>
          </a:xfrm>
          <a:prstGeom prst="rect">
            <a:avLst/>
          </a:prstGeom>
        </p:spPr>
      </p:pic>
      <p:sp>
        <p:nvSpPr>
          <p:cNvPr id="10" name="Text 4"/>
          <p:cNvSpPr/>
          <p:nvPr/>
        </p:nvSpPr>
        <p:spPr>
          <a:xfrm>
            <a:off x="6091238" y="4485203"/>
            <a:ext cx="2729627"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Acceleration Techniques</a:t>
            </a:r>
            <a:endParaRPr lang="en-US" sz="1701" dirty="0"/>
          </a:p>
        </p:txBody>
      </p:sp>
      <p:sp>
        <p:nvSpPr>
          <p:cNvPr id="11" name="Text 5"/>
          <p:cNvSpPr/>
          <p:nvPr/>
        </p:nvSpPr>
        <p:spPr>
          <a:xfrm>
            <a:off x="6091238" y="4858703"/>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Employing methods like momentum can speed up the convergence of alternating minimization algorithms.</a:t>
            </a:r>
            <a:endParaRPr lang="en-US" sz="1361" dirty="0"/>
          </a:p>
        </p:txBody>
      </p:sp>
      <p:pic>
        <p:nvPicPr>
          <p:cNvPr id="12" name="Image 4" descr="preencoded.png">    </p:cNvPr>
          <p:cNvPicPr>
            <a:picLocks noChangeAspect="1"/>
          </p:cNvPicPr>
          <p:nvPr/>
        </p:nvPicPr>
        <p:blipFill>
          <a:blip r:embed="rId5"/>
          <a:stretch>
            <a:fillRect/>
          </a:stretch>
        </p:blipFill>
        <p:spPr>
          <a:xfrm>
            <a:off x="6091238" y="5930265"/>
            <a:ext cx="431959" cy="431959"/>
          </a:xfrm>
          <a:prstGeom prst="rect">
            <a:avLst/>
          </a:prstGeom>
        </p:spPr>
      </p:pic>
      <p:sp>
        <p:nvSpPr>
          <p:cNvPr id="13" name="Text 6"/>
          <p:cNvSpPr/>
          <p:nvPr/>
        </p:nvSpPr>
        <p:spPr>
          <a:xfrm>
            <a:off x="6091238" y="6534983"/>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Regularization</a:t>
            </a:r>
            <a:endParaRPr lang="en-US" sz="1701" dirty="0"/>
          </a:p>
        </p:txBody>
      </p:sp>
      <p:sp>
        <p:nvSpPr>
          <p:cNvPr id="14" name="Text 7"/>
          <p:cNvSpPr/>
          <p:nvPr/>
        </p:nvSpPr>
        <p:spPr>
          <a:xfrm>
            <a:off x="6091238" y="6908482"/>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Adding regularization terms can improve the stability and generalization of the optimization process.</a:t>
            </a:r>
            <a:endParaRPr lang="en-US" sz="1361"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569291"/>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5486400" cy="9569291"/>
          </a:xfrm>
          <a:prstGeom prst="rect">
            <a:avLst/>
          </a:prstGeom>
        </p:spPr>
      </p:pic>
      <p:sp>
        <p:nvSpPr>
          <p:cNvPr id="5" name="Text 1"/>
          <p:cNvSpPr/>
          <p:nvPr/>
        </p:nvSpPr>
        <p:spPr>
          <a:xfrm>
            <a:off x="6091238" y="475178"/>
            <a:ext cx="4320540" cy="540068"/>
          </a:xfrm>
          <a:prstGeom prst="rect">
            <a:avLst/>
          </a:prstGeom>
          <a:noFill/>
          <a:ln/>
        </p:spPr>
        <p:txBody>
          <a:bodyPr wrap="non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Recent Advances</a:t>
            </a:r>
            <a:endParaRPr lang="en-US" sz="3402" dirty="0"/>
          </a:p>
        </p:txBody>
      </p:sp>
      <p:sp>
        <p:nvSpPr>
          <p:cNvPr id="6" name="Shape 2"/>
          <p:cNvSpPr/>
          <p:nvPr/>
        </p:nvSpPr>
        <p:spPr>
          <a:xfrm>
            <a:off x="6339007" y="1274445"/>
            <a:ext cx="22860" cy="7819668"/>
          </a:xfrm>
          <a:prstGeom prst="roundRect">
            <a:avLst>
              <a:gd name="adj" fmla="val 113400"/>
            </a:avLst>
          </a:prstGeom>
          <a:solidFill>
            <a:srgbClr val="3F3F44"/>
          </a:solidFill>
          <a:ln/>
        </p:spPr>
      </p:sp>
      <p:sp>
        <p:nvSpPr>
          <p:cNvPr id="7" name="Shape 3"/>
          <p:cNvSpPr/>
          <p:nvPr/>
        </p:nvSpPr>
        <p:spPr>
          <a:xfrm>
            <a:off x="6521946" y="1651635"/>
            <a:ext cx="604837" cy="22860"/>
          </a:xfrm>
          <a:prstGeom prst="roundRect">
            <a:avLst>
              <a:gd name="adj" fmla="val 113400"/>
            </a:avLst>
          </a:prstGeom>
          <a:solidFill>
            <a:srgbClr val="3F3F44"/>
          </a:solidFill>
          <a:ln/>
        </p:spPr>
      </p:sp>
      <p:sp>
        <p:nvSpPr>
          <p:cNvPr id="8" name="Shape 4"/>
          <p:cNvSpPr/>
          <p:nvPr/>
        </p:nvSpPr>
        <p:spPr>
          <a:xfrm>
            <a:off x="6156067" y="1468755"/>
            <a:ext cx="388739" cy="388739"/>
          </a:xfrm>
          <a:prstGeom prst="roundRect">
            <a:avLst>
              <a:gd name="adj" fmla="val 6669"/>
            </a:avLst>
          </a:prstGeom>
          <a:solidFill>
            <a:srgbClr val="26262B"/>
          </a:solidFill>
          <a:ln/>
        </p:spPr>
      </p:sp>
      <p:sp>
        <p:nvSpPr>
          <p:cNvPr id="9" name="Text 5"/>
          <p:cNvSpPr/>
          <p:nvPr/>
        </p:nvSpPr>
        <p:spPr>
          <a:xfrm>
            <a:off x="6295608" y="1533525"/>
            <a:ext cx="109657"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10" name="Text 6"/>
          <p:cNvSpPr/>
          <p:nvPr/>
        </p:nvSpPr>
        <p:spPr>
          <a:xfrm>
            <a:off x="7300913" y="1447205"/>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Hybrid Methods</a:t>
            </a:r>
            <a:endParaRPr lang="en-US" sz="1701" dirty="0"/>
          </a:p>
        </p:txBody>
      </p:sp>
      <p:sp>
        <p:nvSpPr>
          <p:cNvPr id="11" name="Text 7"/>
          <p:cNvSpPr/>
          <p:nvPr/>
        </p:nvSpPr>
        <p:spPr>
          <a:xfrm>
            <a:off x="7300913" y="1820704"/>
            <a:ext cx="6724650"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Researchers have developed hybrid approaches that combine alternating minimization with other optimization techniques. For example, integrating gradient descent or genetic algorithms can help overcome local minima issues and improve convergence speed.</a:t>
            </a:r>
            <a:endParaRPr lang="en-US" sz="1361" dirty="0"/>
          </a:p>
        </p:txBody>
      </p:sp>
      <p:sp>
        <p:nvSpPr>
          <p:cNvPr id="12" name="Shape 8"/>
          <p:cNvSpPr/>
          <p:nvPr/>
        </p:nvSpPr>
        <p:spPr>
          <a:xfrm>
            <a:off x="6521946" y="3649742"/>
            <a:ext cx="604837" cy="22860"/>
          </a:xfrm>
          <a:prstGeom prst="roundRect">
            <a:avLst>
              <a:gd name="adj" fmla="val 113400"/>
            </a:avLst>
          </a:prstGeom>
          <a:solidFill>
            <a:srgbClr val="3F3F44"/>
          </a:solidFill>
          <a:ln/>
        </p:spPr>
      </p:sp>
      <p:sp>
        <p:nvSpPr>
          <p:cNvPr id="13" name="Shape 9"/>
          <p:cNvSpPr/>
          <p:nvPr/>
        </p:nvSpPr>
        <p:spPr>
          <a:xfrm>
            <a:off x="6156067" y="3466862"/>
            <a:ext cx="388739" cy="388739"/>
          </a:xfrm>
          <a:prstGeom prst="roundRect">
            <a:avLst>
              <a:gd name="adj" fmla="val 6669"/>
            </a:avLst>
          </a:prstGeom>
          <a:solidFill>
            <a:srgbClr val="26262B"/>
          </a:solidFill>
          <a:ln/>
        </p:spPr>
      </p:sp>
      <p:sp>
        <p:nvSpPr>
          <p:cNvPr id="14" name="Text 10"/>
          <p:cNvSpPr/>
          <p:nvPr/>
        </p:nvSpPr>
        <p:spPr>
          <a:xfrm>
            <a:off x="6269653" y="3531632"/>
            <a:ext cx="161568"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5" name="Text 11"/>
          <p:cNvSpPr/>
          <p:nvPr/>
        </p:nvSpPr>
        <p:spPr>
          <a:xfrm>
            <a:off x="7300913" y="3445312"/>
            <a:ext cx="2743676"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Parallelization Strategies</a:t>
            </a:r>
            <a:endParaRPr lang="en-US" sz="1701" dirty="0"/>
          </a:p>
        </p:txBody>
      </p:sp>
      <p:sp>
        <p:nvSpPr>
          <p:cNvPr id="16" name="Text 12"/>
          <p:cNvSpPr/>
          <p:nvPr/>
        </p:nvSpPr>
        <p:spPr>
          <a:xfrm>
            <a:off x="7300913" y="3818811"/>
            <a:ext cx="6724650"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Leveraging parallel computing architectures, new methods distribute the optimization workload across multiple processors. This approach significantly speeds up convergence for large-scale EDA problems, making the technique more viable for complex designs.</a:t>
            </a:r>
            <a:endParaRPr lang="en-US" sz="1361" dirty="0"/>
          </a:p>
        </p:txBody>
      </p:sp>
      <p:sp>
        <p:nvSpPr>
          <p:cNvPr id="17" name="Shape 13"/>
          <p:cNvSpPr/>
          <p:nvPr/>
        </p:nvSpPr>
        <p:spPr>
          <a:xfrm>
            <a:off x="6521946" y="5647849"/>
            <a:ext cx="604837" cy="22860"/>
          </a:xfrm>
          <a:prstGeom prst="roundRect">
            <a:avLst>
              <a:gd name="adj" fmla="val 113400"/>
            </a:avLst>
          </a:prstGeom>
          <a:solidFill>
            <a:srgbClr val="3F3F44"/>
          </a:solidFill>
          <a:ln/>
        </p:spPr>
      </p:sp>
      <p:sp>
        <p:nvSpPr>
          <p:cNvPr id="18" name="Shape 14"/>
          <p:cNvSpPr/>
          <p:nvPr/>
        </p:nvSpPr>
        <p:spPr>
          <a:xfrm>
            <a:off x="6156067" y="5464969"/>
            <a:ext cx="388739" cy="388739"/>
          </a:xfrm>
          <a:prstGeom prst="roundRect">
            <a:avLst>
              <a:gd name="adj" fmla="val 6669"/>
            </a:avLst>
          </a:prstGeom>
          <a:solidFill>
            <a:srgbClr val="26262B"/>
          </a:solidFill>
          <a:ln/>
        </p:spPr>
      </p:sp>
      <p:sp>
        <p:nvSpPr>
          <p:cNvPr id="19" name="Text 15"/>
          <p:cNvSpPr/>
          <p:nvPr/>
        </p:nvSpPr>
        <p:spPr>
          <a:xfrm>
            <a:off x="6270010" y="5529739"/>
            <a:ext cx="160734"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20" name="Text 16"/>
          <p:cNvSpPr/>
          <p:nvPr/>
        </p:nvSpPr>
        <p:spPr>
          <a:xfrm>
            <a:off x="7300913" y="5443418"/>
            <a:ext cx="2507337"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Adaptive Optimization</a:t>
            </a:r>
            <a:endParaRPr lang="en-US" sz="1701" dirty="0"/>
          </a:p>
        </p:txBody>
      </p:sp>
      <p:sp>
        <p:nvSpPr>
          <p:cNvPr id="21" name="Text 17"/>
          <p:cNvSpPr/>
          <p:nvPr/>
        </p:nvSpPr>
        <p:spPr>
          <a:xfrm>
            <a:off x="7300913" y="5816918"/>
            <a:ext cx="6724650"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Advanced algorithms now incorporate adaptive strategies that dynamically adjust the optimization process based on intermediate results. This includes modifying step sizes, switching between different optimization methods, or reordering variable updates for improved efficiency.</a:t>
            </a:r>
            <a:endParaRPr lang="en-US" sz="1361" dirty="0"/>
          </a:p>
        </p:txBody>
      </p:sp>
      <p:sp>
        <p:nvSpPr>
          <p:cNvPr id="22" name="Shape 18"/>
          <p:cNvSpPr/>
          <p:nvPr/>
        </p:nvSpPr>
        <p:spPr>
          <a:xfrm>
            <a:off x="6521946" y="7645956"/>
            <a:ext cx="604837" cy="22860"/>
          </a:xfrm>
          <a:prstGeom prst="roundRect">
            <a:avLst>
              <a:gd name="adj" fmla="val 113400"/>
            </a:avLst>
          </a:prstGeom>
          <a:solidFill>
            <a:srgbClr val="3F3F44"/>
          </a:solidFill>
          <a:ln/>
        </p:spPr>
      </p:sp>
      <p:sp>
        <p:nvSpPr>
          <p:cNvPr id="23" name="Shape 19"/>
          <p:cNvSpPr/>
          <p:nvPr/>
        </p:nvSpPr>
        <p:spPr>
          <a:xfrm>
            <a:off x="6156067" y="7463076"/>
            <a:ext cx="388739" cy="388739"/>
          </a:xfrm>
          <a:prstGeom prst="roundRect">
            <a:avLst>
              <a:gd name="adj" fmla="val 6669"/>
            </a:avLst>
          </a:prstGeom>
          <a:solidFill>
            <a:srgbClr val="26262B"/>
          </a:solidFill>
          <a:ln/>
        </p:spPr>
      </p:sp>
      <p:sp>
        <p:nvSpPr>
          <p:cNvPr id="24" name="Text 20"/>
          <p:cNvSpPr/>
          <p:nvPr/>
        </p:nvSpPr>
        <p:spPr>
          <a:xfrm>
            <a:off x="6265843" y="7527846"/>
            <a:ext cx="169069"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4</a:t>
            </a:r>
            <a:endParaRPr lang="en-US" sz="2041" dirty="0"/>
          </a:p>
        </p:txBody>
      </p:sp>
      <p:sp>
        <p:nvSpPr>
          <p:cNvPr id="25" name="Text 21"/>
          <p:cNvSpPr/>
          <p:nvPr/>
        </p:nvSpPr>
        <p:spPr>
          <a:xfrm>
            <a:off x="7300913" y="7441525"/>
            <a:ext cx="3234571"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Machine Learning Integration</a:t>
            </a:r>
            <a:endParaRPr lang="en-US" sz="1701" dirty="0"/>
          </a:p>
        </p:txBody>
      </p:sp>
      <p:sp>
        <p:nvSpPr>
          <p:cNvPr id="26" name="Text 22"/>
          <p:cNvSpPr/>
          <p:nvPr/>
        </p:nvSpPr>
        <p:spPr>
          <a:xfrm>
            <a:off x="7300913" y="7815024"/>
            <a:ext cx="6724650"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The integration of machine learning models into the alternating minimization process is a cutting-edge development. ML models can guide the optimization by predicting promising search directions or initializing variables, potentially leading to faster convergence and better solutions.</a:t>
            </a:r>
            <a:endParaRPr lang="en-US" sz="1361" dirty="0"/>
          </a:p>
        </p:txBody>
      </p:sp>
      <p:pic>
        <p:nvPicPr>
          <p:cNvPr id="2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1131332"/>
            <a:ext cx="5735598" cy="540068"/>
          </a:xfrm>
          <a:prstGeom prst="rect">
            <a:avLst/>
          </a:prstGeom>
          <a:noFill/>
          <a:ln/>
        </p:spPr>
        <p:txBody>
          <a:bodyPr wrap="non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Tools and Software in EDA</a:t>
            </a:r>
            <a:endParaRPr lang="en-US" sz="3402" dirty="0"/>
          </a:p>
        </p:txBody>
      </p:sp>
      <p:sp>
        <p:nvSpPr>
          <p:cNvPr id="6" name="Shape 2"/>
          <p:cNvSpPr/>
          <p:nvPr/>
        </p:nvSpPr>
        <p:spPr>
          <a:xfrm>
            <a:off x="604837" y="1930598"/>
            <a:ext cx="7934325" cy="5167670"/>
          </a:xfrm>
          <a:prstGeom prst="roundRect">
            <a:avLst>
              <a:gd name="adj" fmla="val 502"/>
            </a:avLst>
          </a:prstGeom>
          <a:noFill/>
          <a:ln w="7620">
            <a:solidFill>
              <a:srgbClr val="FFFFFF">
                <a:alpha val="24000"/>
              </a:srgbClr>
            </a:solidFill>
            <a:prstDash val="solid"/>
          </a:ln>
        </p:spPr>
      </p:sp>
      <p:sp>
        <p:nvSpPr>
          <p:cNvPr id="7" name="Shape 3"/>
          <p:cNvSpPr/>
          <p:nvPr/>
        </p:nvSpPr>
        <p:spPr>
          <a:xfrm>
            <a:off x="612458" y="1938218"/>
            <a:ext cx="7919085" cy="498991"/>
          </a:xfrm>
          <a:prstGeom prst="rect">
            <a:avLst/>
          </a:prstGeom>
          <a:solidFill>
            <a:srgbClr val="FFFFFF">
              <a:alpha val="4000"/>
            </a:srgbClr>
          </a:solidFill>
          <a:ln/>
        </p:spPr>
      </p:sp>
      <p:sp>
        <p:nvSpPr>
          <p:cNvPr id="8" name="Text 4"/>
          <p:cNvSpPr/>
          <p:nvPr/>
        </p:nvSpPr>
        <p:spPr>
          <a:xfrm>
            <a:off x="785336" y="2049423"/>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Tool</a:t>
            </a:r>
            <a:endParaRPr lang="en-US" sz="1361" dirty="0"/>
          </a:p>
        </p:txBody>
      </p:sp>
      <p:sp>
        <p:nvSpPr>
          <p:cNvPr id="9" name="Text 5"/>
          <p:cNvSpPr/>
          <p:nvPr/>
        </p:nvSpPr>
        <p:spPr>
          <a:xfrm>
            <a:off x="3429357" y="2049423"/>
            <a:ext cx="2286238"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Description</a:t>
            </a:r>
            <a:endParaRPr lang="en-US" sz="1361" dirty="0"/>
          </a:p>
        </p:txBody>
      </p:sp>
      <p:sp>
        <p:nvSpPr>
          <p:cNvPr id="10" name="Text 6"/>
          <p:cNvSpPr/>
          <p:nvPr/>
        </p:nvSpPr>
        <p:spPr>
          <a:xfrm>
            <a:off x="6068735" y="2049423"/>
            <a:ext cx="2290048"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Key Features</a:t>
            </a:r>
            <a:endParaRPr lang="en-US" sz="1361" dirty="0"/>
          </a:p>
        </p:txBody>
      </p:sp>
      <p:sp>
        <p:nvSpPr>
          <p:cNvPr id="11" name="Shape 7"/>
          <p:cNvSpPr/>
          <p:nvPr/>
        </p:nvSpPr>
        <p:spPr>
          <a:xfrm>
            <a:off x="612458" y="2437209"/>
            <a:ext cx="7919085" cy="775573"/>
          </a:xfrm>
          <a:prstGeom prst="rect">
            <a:avLst/>
          </a:prstGeom>
          <a:solidFill>
            <a:srgbClr val="000000">
              <a:alpha val="4000"/>
            </a:srgbClr>
          </a:solidFill>
          <a:ln/>
        </p:spPr>
      </p:sp>
      <p:sp>
        <p:nvSpPr>
          <p:cNvPr id="12" name="Text 8"/>
          <p:cNvSpPr/>
          <p:nvPr/>
        </p:nvSpPr>
        <p:spPr>
          <a:xfrm>
            <a:off x="785336" y="2548414"/>
            <a:ext cx="2290882"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MATLAB Optimization Toolbox</a:t>
            </a:r>
            <a:endParaRPr lang="en-US" sz="1361" dirty="0"/>
          </a:p>
        </p:txBody>
      </p:sp>
      <p:sp>
        <p:nvSpPr>
          <p:cNvPr id="13" name="Text 9"/>
          <p:cNvSpPr/>
          <p:nvPr/>
        </p:nvSpPr>
        <p:spPr>
          <a:xfrm>
            <a:off x="3429357" y="2548414"/>
            <a:ext cx="228623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General-purpose optimization suite</a:t>
            </a:r>
            <a:endParaRPr lang="en-US" sz="1361" dirty="0"/>
          </a:p>
        </p:txBody>
      </p:sp>
      <p:sp>
        <p:nvSpPr>
          <p:cNvPr id="14" name="Text 10"/>
          <p:cNvSpPr/>
          <p:nvPr/>
        </p:nvSpPr>
        <p:spPr>
          <a:xfrm>
            <a:off x="6068735" y="2548414"/>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Customizable algorithms, extensive documentation</a:t>
            </a:r>
            <a:endParaRPr lang="en-US" sz="1361" dirty="0"/>
          </a:p>
        </p:txBody>
      </p:sp>
      <p:sp>
        <p:nvSpPr>
          <p:cNvPr id="15" name="Shape 11"/>
          <p:cNvSpPr/>
          <p:nvPr/>
        </p:nvSpPr>
        <p:spPr>
          <a:xfrm>
            <a:off x="612458" y="3212783"/>
            <a:ext cx="7919085" cy="775573"/>
          </a:xfrm>
          <a:prstGeom prst="rect">
            <a:avLst/>
          </a:prstGeom>
          <a:solidFill>
            <a:srgbClr val="FFFFFF">
              <a:alpha val="4000"/>
            </a:srgbClr>
          </a:solidFill>
          <a:ln/>
        </p:spPr>
      </p:sp>
      <p:sp>
        <p:nvSpPr>
          <p:cNvPr id="16" name="Text 12"/>
          <p:cNvSpPr/>
          <p:nvPr/>
        </p:nvSpPr>
        <p:spPr>
          <a:xfrm>
            <a:off x="785336" y="3323987"/>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Python (SciPy, CVXPY)</a:t>
            </a:r>
            <a:endParaRPr lang="en-US" sz="1361" dirty="0"/>
          </a:p>
        </p:txBody>
      </p:sp>
      <p:sp>
        <p:nvSpPr>
          <p:cNvPr id="17" name="Text 13"/>
          <p:cNvSpPr/>
          <p:nvPr/>
        </p:nvSpPr>
        <p:spPr>
          <a:xfrm>
            <a:off x="3429357" y="3323987"/>
            <a:ext cx="228623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Open-source scientific computing libraries</a:t>
            </a:r>
            <a:endParaRPr lang="en-US" sz="1361" dirty="0"/>
          </a:p>
        </p:txBody>
      </p:sp>
      <p:sp>
        <p:nvSpPr>
          <p:cNvPr id="18" name="Text 14"/>
          <p:cNvSpPr/>
          <p:nvPr/>
        </p:nvSpPr>
        <p:spPr>
          <a:xfrm>
            <a:off x="6068735" y="3323987"/>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Flexible, integrates with other Python tools</a:t>
            </a:r>
            <a:endParaRPr lang="en-US" sz="1361" dirty="0"/>
          </a:p>
        </p:txBody>
      </p:sp>
      <p:sp>
        <p:nvSpPr>
          <p:cNvPr id="19" name="Shape 15"/>
          <p:cNvSpPr/>
          <p:nvPr/>
        </p:nvSpPr>
        <p:spPr>
          <a:xfrm>
            <a:off x="612458" y="3988356"/>
            <a:ext cx="7919085" cy="775573"/>
          </a:xfrm>
          <a:prstGeom prst="rect">
            <a:avLst/>
          </a:prstGeom>
          <a:solidFill>
            <a:srgbClr val="000000">
              <a:alpha val="4000"/>
            </a:srgbClr>
          </a:solidFill>
          <a:ln/>
        </p:spPr>
      </p:sp>
      <p:sp>
        <p:nvSpPr>
          <p:cNvPr id="20" name="Text 16"/>
          <p:cNvSpPr/>
          <p:nvPr/>
        </p:nvSpPr>
        <p:spPr>
          <a:xfrm>
            <a:off x="785336" y="4099560"/>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Cadence</a:t>
            </a:r>
            <a:endParaRPr lang="en-US" sz="1361" dirty="0"/>
          </a:p>
        </p:txBody>
      </p:sp>
      <p:sp>
        <p:nvSpPr>
          <p:cNvPr id="21" name="Text 17"/>
          <p:cNvSpPr/>
          <p:nvPr/>
        </p:nvSpPr>
        <p:spPr>
          <a:xfrm>
            <a:off x="3429357" y="4099560"/>
            <a:ext cx="2286238"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Commercial EDA suite</a:t>
            </a:r>
            <a:endParaRPr lang="en-US" sz="1361" dirty="0"/>
          </a:p>
        </p:txBody>
      </p:sp>
      <p:sp>
        <p:nvSpPr>
          <p:cNvPr id="22" name="Text 18"/>
          <p:cNvSpPr/>
          <p:nvPr/>
        </p:nvSpPr>
        <p:spPr>
          <a:xfrm>
            <a:off x="6068735" y="4099560"/>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Comprehensive circuit design and optimization</a:t>
            </a:r>
            <a:endParaRPr lang="en-US" sz="1361" dirty="0"/>
          </a:p>
        </p:txBody>
      </p:sp>
      <p:sp>
        <p:nvSpPr>
          <p:cNvPr id="23" name="Shape 19"/>
          <p:cNvSpPr/>
          <p:nvPr/>
        </p:nvSpPr>
        <p:spPr>
          <a:xfrm>
            <a:off x="612458" y="4763929"/>
            <a:ext cx="7919085" cy="775573"/>
          </a:xfrm>
          <a:prstGeom prst="rect">
            <a:avLst/>
          </a:prstGeom>
          <a:solidFill>
            <a:srgbClr val="FFFFFF">
              <a:alpha val="4000"/>
            </a:srgbClr>
          </a:solidFill>
          <a:ln/>
        </p:spPr>
      </p:sp>
      <p:sp>
        <p:nvSpPr>
          <p:cNvPr id="24" name="Text 20"/>
          <p:cNvSpPr/>
          <p:nvPr/>
        </p:nvSpPr>
        <p:spPr>
          <a:xfrm>
            <a:off x="785336" y="4875133"/>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Synopsys</a:t>
            </a:r>
            <a:endParaRPr lang="en-US" sz="1361" dirty="0"/>
          </a:p>
        </p:txBody>
      </p:sp>
      <p:sp>
        <p:nvSpPr>
          <p:cNvPr id="25" name="Text 21"/>
          <p:cNvSpPr/>
          <p:nvPr/>
        </p:nvSpPr>
        <p:spPr>
          <a:xfrm>
            <a:off x="3429357" y="4875133"/>
            <a:ext cx="228623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Industry-standard EDA platform</a:t>
            </a:r>
            <a:endParaRPr lang="en-US" sz="1361" dirty="0"/>
          </a:p>
        </p:txBody>
      </p:sp>
      <p:sp>
        <p:nvSpPr>
          <p:cNvPr id="26" name="Text 22"/>
          <p:cNvSpPr/>
          <p:nvPr/>
        </p:nvSpPr>
        <p:spPr>
          <a:xfrm>
            <a:off x="6068735" y="4875133"/>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Advanced optimization for various EDA tasks</a:t>
            </a:r>
            <a:endParaRPr lang="en-US" sz="1361" dirty="0"/>
          </a:p>
        </p:txBody>
      </p:sp>
      <p:sp>
        <p:nvSpPr>
          <p:cNvPr id="27" name="Shape 23"/>
          <p:cNvSpPr/>
          <p:nvPr/>
        </p:nvSpPr>
        <p:spPr>
          <a:xfrm>
            <a:off x="612458" y="5539502"/>
            <a:ext cx="7919085" cy="775573"/>
          </a:xfrm>
          <a:prstGeom prst="rect">
            <a:avLst/>
          </a:prstGeom>
          <a:solidFill>
            <a:srgbClr val="000000">
              <a:alpha val="4000"/>
            </a:srgbClr>
          </a:solidFill>
          <a:ln/>
        </p:spPr>
      </p:sp>
      <p:sp>
        <p:nvSpPr>
          <p:cNvPr id="28" name="Text 24"/>
          <p:cNvSpPr/>
          <p:nvPr/>
        </p:nvSpPr>
        <p:spPr>
          <a:xfrm>
            <a:off x="785336" y="5650706"/>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Mentor Graphics</a:t>
            </a:r>
            <a:endParaRPr lang="en-US" sz="1361" dirty="0"/>
          </a:p>
        </p:txBody>
      </p:sp>
      <p:sp>
        <p:nvSpPr>
          <p:cNvPr id="29" name="Text 25"/>
          <p:cNvSpPr/>
          <p:nvPr/>
        </p:nvSpPr>
        <p:spPr>
          <a:xfrm>
            <a:off x="3429357" y="5650706"/>
            <a:ext cx="2286238"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Specialized EDA software</a:t>
            </a:r>
            <a:endParaRPr lang="en-US" sz="1361" dirty="0"/>
          </a:p>
        </p:txBody>
      </p:sp>
      <p:sp>
        <p:nvSpPr>
          <p:cNvPr id="30" name="Text 26"/>
          <p:cNvSpPr/>
          <p:nvPr/>
        </p:nvSpPr>
        <p:spPr>
          <a:xfrm>
            <a:off x="6068735" y="5650706"/>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Focuses on specific optimization problems</a:t>
            </a:r>
            <a:endParaRPr lang="en-US" sz="1361" dirty="0"/>
          </a:p>
        </p:txBody>
      </p:sp>
      <p:sp>
        <p:nvSpPr>
          <p:cNvPr id="31" name="Shape 27"/>
          <p:cNvSpPr/>
          <p:nvPr/>
        </p:nvSpPr>
        <p:spPr>
          <a:xfrm>
            <a:off x="612458" y="6315075"/>
            <a:ext cx="7919085" cy="775573"/>
          </a:xfrm>
          <a:prstGeom prst="rect">
            <a:avLst/>
          </a:prstGeom>
          <a:solidFill>
            <a:srgbClr val="FFFFFF">
              <a:alpha val="4000"/>
            </a:srgbClr>
          </a:solidFill>
          <a:ln/>
        </p:spPr>
      </p:sp>
      <p:sp>
        <p:nvSpPr>
          <p:cNvPr id="32" name="Text 28"/>
          <p:cNvSpPr/>
          <p:nvPr/>
        </p:nvSpPr>
        <p:spPr>
          <a:xfrm>
            <a:off x="785336" y="6426279"/>
            <a:ext cx="2290882" cy="276582"/>
          </a:xfrm>
          <a:prstGeom prst="rect">
            <a:avLst/>
          </a:prstGeom>
          <a:noFill/>
          <a:ln/>
        </p:spPr>
        <p:txBody>
          <a:bodyPr wrap="non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Custom Implementations</a:t>
            </a:r>
            <a:endParaRPr lang="en-US" sz="1361" dirty="0"/>
          </a:p>
        </p:txBody>
      </p:sp>
      <p:sp>
        <p:nvSpPr>
          <p:cNvPr id="33" name="Text 29"/>
          <p:cNvSpPr/>
          <p:nvPr/>
        </p:nvSpPr>
        <p:spPr>
          <a:xfrm>
            <a:off x="3429357" y="6426279"/>
            <a:ext cx="228623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Tailored solutions for specific problems</a:t>
            </a:r>
            <a:endParaRPr lang="en-US" sz="1361" dirty="0"/>
          </a:p>
        </p:txBody>
      </p:sp>
      <p:sp>
        <p:nvSpPr>
          <p:cNvPr id="34" name="Text 30"/>
          <p:cNvSpPr/>
          <p:nvPr/>
        </p:nvSpPr>
        <p:spPr>
          <a:xfrm>
            <a:off x="6068735" y="6426279"/>
            <a:ext cx="2290048" cy="553164"/>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Highly optimized for particular use cases</a:t>
            </a:r>
            <a:endParaRPr lang="en-US" sz="1361" dirty="0"/>
          </a:p>
        </p:txBody>
      </p:sp>
      <p:pic>
        <p:nvPicPr>
          <p:cNvPr id="35"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5486400" cy="8229600"/>
          </a:xfrm>
          <a:prstGeom prst="rect">
            <a:avLst/>
          </a:prstGeom>
        </p:spPr>
      </p:pic>
      <p:sp>
        <p:nvSpPr>
          <p:cNvPr id="5" name="Text 1"/>
          <p:cNvSpPr/>
          <p:nvPr/>
        </p:nvSpPr>
        <p:spPr>
          <a:xfrm>
            <a:off x="6091238" y="522565"/>
            <a:ext cx="4320540" cy="540068"/>
          </a:xfrm>
          <a:prstGeom prst="rect">
            <a:avLst/>
          </a:prstGeom>
          <a:noFill/>
          <a:ln/>
        </p:spPr>
        <p:txBody>
          <a:bodyPr wrap="non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Future Directions</a:t>
            </a:r>
            <a:endParaRPr lang="en-US" sz="3402" dirty="0"/>
          </a:p>
        </p:txBody>
      </p:sp>
      <p:sp>
        <p:nvSpPr>
          <p:cNvPr id="6" name="Shape 2"/>
          <p:cNvSpPr/>
          <p:nvPr/>
        </p:nvSpPr>
        <p:spPr>
          <a:xfrm>
            <a:off x="6091238" y="1516142"/>
            <a:ext cx="388739" cy="388739"/>
          </a:xfrm>
          <a:prstGeom prst="roundRect">
            <a:avLst>
              <a:gd name="adj" fmla="val 6669"/>
            </a:avLst>
          </a:prstGeom>
          <a:solidFill>
            <a:srgbClr val="26262B"/>
          </a:solidFill>
          <a:ln/>
        </p:spPr>
      </p:sp>
      <p:sp>
        <p:nvSpPr>
          <p:cNvPr id="7" name="Text 3"/>
          <p:cNvSpPr/>
          <p:nvPr/>
        </p:nvSpPr>
        <p:spPr>
          <a:xfrm>
            <a:off x="6230779" y="1580912"/>
            <a:ext cx="109657"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8" name="Text 4"/>
          <p:cNvSpPr/>
          <p:nvPr/>
        </p:nvSpPr>
        <p:spPr>
          <a:xfrm>
            <a:off x="6652736" y="1516142"/>
            <a:ext cx="2291001" cy="269915"/>
          </a:xfrm>
          <a:prstGeom prst="rect">
            <a:avLst/>
          </a:prstGeom>
          <a:noFill/>
          <a:ln/>
        </p:spPr>
        <p:txBody>
          <a:bodyPr wrap="none" rtlCol="0" anchor="t"/>
          <a:lstStyle/>
          <a:p>
            <a:pPr indent="0" marL="0">
              <a:lnSpc>
                <a:spcPts val="2126"/>
              </a:lnSpc>
              <a:buNone/>
            </a:pPr>
            <a:r>
              <a:rPr lang="en-US" sz="1701" dirty="0">
                <a:solidFill>
                  <a:srgbClr val="E0D6DE"/>
                </a:solidFill>
                <a:latin typeface="Sora" pitchFamily="34" charset="0"/>
                <a:ea typeface="Sora" pitchFamily="34" charset="-122"/>
                <a:cs typeface="Sora" pitchFamily="34" charset="-120"/>
              </a:rPr>
              <a:t>Enhanced Scalability</a:t>
            </a:r>
            <a:endParaRPr lang="en-US" sz="1701" dirty="0"/>
          </a:p>
        </p:txBody>
      </p:sp>
      <p:sp>
        <p:nvSpPr>
          <p:cNvPr id="9" name="Text 5"/>
          <p:cNvSpPr/>
          <p:nvPr/>
        </p:nvSpPr>
        <p:spPr>
          <a:xfrm>
            <a:off x="6652736" y="1889641"/>
            <a:ext cx="7372826" cy="829747"/>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Future research will focus on developing methods to handle increasingly larger and more complex designs. This may involve new mathematical formulations or innovative ways to decompose problems for efficient optimization.</a:t>
            </a:r>
            <a:endParaRPr lang="en-US" sz="1361" dirty="0"/>
          </a:p>
        </p:txBody>
      </p:sp>
      <p:sp>
        <p:nvSpPr>
          <p:cNvPr id="10" name="Shape 6"/>
          <p:cNvSpPr/>
          <p:nvPr/>
        </p:nvSpPr>
        <p:spPr>
          <a:xfrm>
            <a:off x="6091238" y="3086457"/>
            <a:ext cx="388739" cy="388739"/>
          </a:xfrm>
          <a:prstGeom prst="roundRect">
            <a:avLst>
              <a:gd name="adj" fmla="val 6669"/>
            </a:avLst>
          </a:prstGeom>
          <a:solidFill>
            <a:srgbClr val="26262B"/>
          </a:solidFill>
          <a:ln/>
        </p:spPr>
      </p:sp>
      <p:sp>
        <p:nvSpPr>
          <p:cNvPr id="11" name="Text 7"/>
          <p:cNvSpPr/>
          <p:nvPr/>
        </p:nvSpPr>
        <p:spPr>
          <a:xfrm>
            <a:off x="6204823" y="3151227"/>
            <a:ext cx="161568"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2" name="Text 8"/>
          <p:cNvSpPr/>
          <p:nvPr/>
        </p:nvSpPr>
        <p:spPr>
          <a:xfrm>
            <a:off x="6652736" y="3086457"/>
            <a:ext cx="2590324" cy="269915"/>
          </a:xfrm>
          <a:prstGeom prst="rect">
            <a:avLst/>
          </a:prstGeom>
          <a:noFill/>
          <a:ln/>
        </p:spPr>
        <p:txBody>
          <a:bodyPr wrap="none" rtlCol="0" anchor="t"/>
          <a:lstStyle/>
          <a:p>
            <a:pPr indent="0" marL="0">
              <a:lnSpc>
                <a:spcPts val="2126"/>
              </a:lnSpc>
              <a:buNone/>
            </a:pPr>
            <a:r>
              <a:rPr lang="en-US" sz="1701" dirty="0">
                <a:solidFill>
                  <a:srgbClr val="E0D6DE"/>
                </a:solidFill>
                <a:latin typeface="Sora" pitchFamily="34" charset="0"/>
                <a:ea typeface="Sora" pitchFamily="34" charset="-122"/>
                <a:cs typeface="Sora" pitchFamily="34" charset="-120"/>
              </a:rPr>
              <a:t>Real-time Optimization</a:t>
            </a:r>
            <a:endParaRPr lang="en-US" sz="1701" dirty="0"/>
          </a:p>
        </p:txBody>
      </p:sp>
      <p:sp>
        <p:nvSpPr>
          <p:cNvPr id="13" name="Text 9"/>
          <p:cNvSpPr/>
          <p:nvPr/>
        </p:nvSpPr>
        <p:spPr>
          <a:xfrm>
            <a:off x="6652736" y="3459956"/>
            <a:ext cx="7372826" cy="829747"/>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As design requirements become more dynamic, there's a growing need for real-time optimization techniques. Future alternating minimization methods may adapt on-the-fly to changing constraints or objectives during the design process.</a:t>
            </a:r>
            <a:endParaRPr lang="en-US" sz="1361" dirty="0"/>
          </a:p>
        </p:txBody>
      </p:sp>
      <p:sp>
        <p:nvSpPr>
          <p:cNvPr id="14" name="Shape 10"/>
          <p:cNvSpPr/>
          <p:nvPr/>
        </p:nvSpPr>
        <p:spPr>
          <a:xfrm>
            <a:off x="6091238" y="4656773"/>
            <a:ext cx="388739" cy="388739"/>
          </a:xfrm>
          <a:prstGeom prst="roundRect">
            <a:avLst>
              <a:gd name="adj" fmla="val 6669"/>
            </a:avLst>
          </a:prstGeom>
          <a:solidFill>
            <a:srgbClr val="26262B"/>
          </a:solidFill>
          <a:ln/>
        </p:spPr>
      </p:sp>
      <p:sp>
        <p:nvSpPr>
          <p:cNvPr id="15" name="Text 11"/>
          <p:cNvSpPr/>
          <p:nvPr/>
        </p:nvSpPr>
        <p:spPr>
          <a:xfrm>
            <a:off x="6205180" y="4721542"/>
            <a:ext cx="160734"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16" name="Text 12"/>
          <p:cNvSpPr/>
          <p:nvPr/>
        </p:nvSpPr>
        <p:spPr>
          <a:xfrm>
            <a:off x="6652736" y="4656773"/>
            <a:ext cx="2568059" cy="269915"/>
          </a:xfrm>
          <a:prstGeom prst="rect">
            <a:avLst/>
          </a:prstGeom>
          <a:noFill/>
          <a:ln/>
        </p:spPr>
        <p:txBody>
          <a:bodyPr wrap="none" rtlCol="0" anchor="t"/>
          <a:lstStyle/>
          <a:p>
            <a:pPr indent="0" marL="0">
              <a:lnSpc>
                <a:spcPts val="2126"/>
              </a:lnSpc>
              <a:buNone/>
            </a:pPr>
            <a:r>
              <a:rPr lang="en-US" sz="1701" dirty="0">
                <a:solidFill>
                  <a:srgbClr val="E0D6DE"/>
                </a:solidFill>
                <a:latin typeface="Sora" pitchFamily="34" charset="0"/>
                <a:ea typeface="Sora" pitchFamily="34" charset="-122"/>
                <a:cs typeface="Sora" pitchFamily="34" charset="-120"/>
              </a:rPr>
              <a:t>AI-Driven Optimization</a:t>
            </a:r>
            <a:endParaRPr lang="en-US" sz="1701" dirty="0"/>
          </a:p>
        </p:txBody>
      </p:sp>
      <p:sp>
        <p:nvSpPr>
          <p:cNvPr id="17" name="Text 13"/>
          <p:cNvSpPr/>
          <p:nvPr/>
        </p:nvSpPr>
        <p:spPr>
          <a:xfrm>
            <a:off x="6652736" y="5030272"/>
            <a:ext cx="7372826" cy="1106329"/>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The integration of artificial intelligence and machine learning into alternating minimization is expected to deepen. AI could potentially guide the entire optimization process, learning from past designs to make intelligent decisions about variable selection and update strategies.</a:t>
            </a:r>
            <a:endParaRPr lang="en-US" sz="1361" dirty="0"/>
          </a:p>
        </p:txBody>
      </p:sp>
      <p:sp>
        <p:nvSpPr>
          <p:cNvPr id="18" name="Shape 14"/>
          <p:cNvSpPr/>
          <p:nvPr/>
        </p:nvSpPr>
        <p:spPr>
          <a:xfrm>
            <a:off x="6091238" y="6503670"/>
            <a:ext cx="388739" cy="388739"/>
          </a:xfrm>
          <a:prstGeom prst="roundRect">
            <a:avLst>
              <a:gd name="adj" fmla="val 6669"/>
            </a:avLst>
          </a:prstGeom>
          <a:solidFill>
            <a:srgbClr val="26262B"/>
          </a:solidFill>
          <a:ln/>
        </p:spPr>
      </p:sp>
      <p:sp>
        <p:nvSpPr>
          <p:cNvPr id="19" name="Text 15"/>
          <p:cNvSpPr/>
          <p:nvPr/>
        </p:nvSpPr>
        <p:spPr>
          <a:xfrm>
            <a:off x="6201013" y="6568440"/>
            <a:ext cx="169069"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4</a:t>
            </a:r>
            <a:endParaRPr lang="en-US" sz="2041" dirty="0"/>
          </a:p>
        </p:txBody>
      </p:sp>
      <p:sp>
        <p:nvSpPr>
          <p:cNvPr id="20" name="Text 16"/>
          <p:cNvSpPr/>
          <p:nvPr/>
        </p:nvSpPr>
        <p:spPr>
          <a:xfrm>
            <a:off x="6652736" y="6503670"/>
            <a:ext cx="3076694" cy="269915"/>
          </a:xfrm>
          <a:prstGeom prst="rect">
            <a:avLst/>
          </a:prstGeom>
          <a:noFill/>
          <a:ln/>
        </p:spPr>
        <p:txBody>
          <a:bodyPr wrap="none" rtlCol="0" anchor="t"/>
          <a:lstStyle/>
          <a:p>
            <a:pPr indent="0" marL="0">
              <a:lnSpc>
                <a:spcPts val="2126"/>
              </a:lnSpc>
              <a:buNone/>
            </a:pPr>
            <a:r>
              <a:rPr lang="en-US" sz="1701" dirty="0">
                <a:solidFill>
                  <a:srgbClr val="E0D6DE"/>
                </a:solidFill>
                <a:latin typeface="Sora" pitchFamily="34" charset="0"/>
                <a:ea typeface="Sora" pitchFamily="34" charset="-122"/>
                <a:cs typeface="Sora" pitchFamily="34" charset="-120"/>
              </a:rPr>
              <a:t>Cross-Domain Applications</a:t>
            </a:r>
            <a:endParaRPr lang="en-US" sz="1701" dirty="0"/>
          </a:p>
        </p:txBody>
      </p:sp>
      <p:sp>
        <p:nvSpPr>
          <p:cNvPr id="21" name="Text 17"/>
          <p:cNvSpPr/>
          <p:nvPr/>
        </p:nvSpPr>
        <p:spPr>
          <a:xfrm>
            <a:off x="6652736" y="6877169"/>
            <a:ext cx="7372826" cy="829747"/>
          </a:xfrm>
          <a:prstGeom prst="rect">
            <a:avLst/>
          </a:prstGeom>
          <a:noFill/>
          <a:ln/>
        </p:spPr>
        <p:txBody>
          <a:bodyPr wrap="square" rtlCol="0" anchor="t"/>
          <a:lstStyle/>
          <a:p>
            <a:pPr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While alternating minimization has proven valuable in EDA, its principles could find applications in other fields such as robotics, finance, and energy systems. Cross-pollination of ideas between domains may lead to novel optimization approaches.</a:t>
            </a:r>
            <a:endParaRPr lang="en-US" sz="136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744141" y="1257776"/>
            <a:ext cx="7655719" cy="1993463"/>
          </a:xfrm>
          <a:prstGeom prst="rect">
            <a:avLst/>
          </a:prstGeom>
          <a:noFill/>
          <a:ln/>
        </p:spPr>
        <p:txBody>
          <a:bodyPr wrap="square" rtlCol="0" anchor="t"/>
          <a:lstStyle/>
          <a:p>
            <a:pPr indent="0" marL="0">
              <a:lnSpc>
                <a:spcPts val="5232"/>
              </a:lnSpc>
              <a:buNone/>
            </a:pPr>
            <a:r>
              <a:rPr lang="en-US" sz="4186" dirty="0">
                <a:solidFill>
                  <a:srgbClr val="97B8FF"/>
                </a:solidFill>
                <a:latin typeface="Sora" pitchFamily="34" charset="0"/>
                <a:ea typeface="Sora" pitchFamily="34" charset="-122"/>
                <a:cs typeface="Sora" pitchFamily="34" charset="-120"/>
              </a:rPr>
              <a:t>Conclusion: Embracing the Power of Alternating Minimization</a:t>
            </a:r>
            <a:endParaRPr lang="en-US" sz="4186" dirty="0"/>
          </a:p>
        </p:txBody>
      </p:sp>
      <p:sp>
        <p:nvSpPr>
          <p:cNvPr id="6" name="Text 2"/>
          <p:cNvSpPr/>
          <p:nvPr/>
        </p:nvSpPr>
        <p:spPr>
          <a:xfrm>
            <a:off x="744141" y="3570089"/>
            <a:ext cx="7655719" cy="3401616"/>
          </a:xfrm>
          <a:prstGeom prst="rect">
            <a:avLst/>
          </a:prstGeom>
          <a:noFill/>
          <a:ln/>
        </p:spPr>
        <p:txBody>
          <a:bodyPr wrap="square" rtlCol="0" anchor="t"/>
          <a:lstStyle/>
          <a:p>
            <a:pPr indent="0" marL="0">
              <a:lnSpc>
                <a:spcPts val="2679"/>
              </a:lnSpc>
              <a:buNone/>
            </a:pPr>
            <a:r>
              <a:rPr lang="en-US" sz="1674" dirty="0">
                <a:solidFill>
                  <a:srgbClr val="E0D6DE"/>
                </a:solidFill>
                <a:latin typeface="Noto Sans TC" pitchFamily="34" charset="0"/>
                <a:ea typeface="Noto Sans TC" pitchFamily="34" charset="-122"/>
                <a:cs typeface="Noto Sans TC" pitchFamily="34" charset="-120"/>
              </a:rPr>
              <a:t>Alternating minimization is a versatile and powerful optimization technique that has found widespread applications in various fields, from machine learning and signal processing to computer vision and recommender systems. By breaking down complex problems into more manageable subproblems, this iterative approach often makes previously intractable problems accessible, providing valuable insights and enhanced optimization capabilities. As researchers and engineers continue to explore the limits and potential of alternating minimization, this technique is poised to play an increasingly crucial role in advancing the state of the art in optimization and problem-solving.</a:t>
            </a:r>
            <a:endParaRPr lang="en-US" sz="1674" dirty="0"/>
          </a:p>
        </p:txBody>
      </p:sp>
      <p:pic>
        <p:nvPicPr>
          <p:cNvPr id="7"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14720" y="1319093"/>
            <a:ext cx="7914561" cy="1097756"/>
          </a:xfrm>
          <a:prstGeom prst="rect">
            <a:avLst/>
          </a:prstGeom>
          <a:noFill/>
          <a:ln/>
        </p:spPr>
        <p:txBody>
          <a:bodyPr wrap="square" rtlCol="0" anchor="t"/>
          <a:lstStyle/>
          <a:p>
            <a:pPr indent="0" marL="0">
              <a:lnSpc>
                <a:spcPts val="4322"/>
              </a:lnSpc>
              <a:buNone/>
            </a:pPr>
            <a:r>
              <a:rPr lang="en-US" sz="3458" dirty="0">
                <a:solidFill>
                  <a:srgbClr val="97B8FF"/>
                </a:solidFill>
                <a:latin typeface="Sora" pitchFamily="34" charset="0"/>
                <a:ea typeface="Sora" pitchFamily="34" charset="-122"/>
                <a:cs typeface="Sora" pitchFamily="34" charset="-120"/>
              </a:rPr>
              <a:t>Understanding Alternating Minimization</a:t>
            </a:r>
            <a:endParaRPr lang="en-US" sz="3458" dirty="0"/>
          </a:p>
        </p:txBody>
      </p:sp>
      <p:sp>
        <p:nvSpPr>
          <p:cNvPr id="6" name="Shape 2"/>
          <p:cNvSpPr/>
          <p:nvPr/>
        </p:nvSpPr>
        <p:spPr>
          <a:xfrm>
            <a:off x="866656" y="2680216"/>
            <a:ext cx="22860" cy="4230291"/>
          </a:xfrm>
          <a:prstGeom prst="roundRect">
            <a:avLst>
              <a:gd name="adj" fmla="val 115257"/>
            </a:avLst>
          </a:prstGeom>
          <a:solidFill>
            <a:srgbClr val="3F3F44"/>
          </a:solidFill>
          <a:ln/>
        </p:spPr>
      </p:sp>
      <p:sp>
        <p:nvSpPr>
          <p:cNvPr id="7" name="Shape 3"/>
          <p:cNvSpPr/>
          <p:nvPr/>
        </p:nvSpPr>
        <p:spPr>
          <a:xfrm>
            <a:off x="1052810" y="3063835"/>
            <a:ext cx="614720" cy="22860"/>
          </a:xfrm>
          <a:prstGeom prst="roundRect">
            <a:avLst>
              <a:gd name="adj" fmla="val 115257"/>
            </a:avLst>
          </a:prstGeom>
          <a:solidFill>
            <a:srgbClr val="3F3F44"/>
          </a:solidFill>
          <a:ln/>
        </p:spPr>
      </p:sp>
      <p:sp>
        <p:nvSpPr>
          <p:cNvPr id="8" name="Shape 4"/>
          <p:cNvSpPr/>
          <p:nvPr/>
        </p:nvSpPr>
        <p:spPr>
          <a:xfrm>
            <a:off x="680502" y="2877741"/>
            <a:ext cx="395168" cy="395168"/>
          </a:xfrm>
          <a:prstGeom prst="roundRect">
            <a:avLst>
              <a:gd name="adj" fmla="val 6667"/>
            </a:avLst>
          </a:prstGeom>
          <a:solidFill>
            <a:srgbClr val="26262B"/>
          </a:solidFill>
          <a:ln/>
        </p:spPr>
      </p:sp>
      <p:sp>
        <p:nvSpPr>
          <p:cNvPr id="9" name="Text 5"/>
          <p:cNvSpPr/>
          <p:nvPr/>
        </p:nvSpPr>
        <p:spPr>
          <a:xfrm>
            <a:off x="822305" y="2943582"/>
            <a:ext cx="111443"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1</a:t>
            </a:r>
            <a:endParaRPr lang="en-US" sz="2075" dirty="0"/>
          </a:p>
        </p:txBody>
      </p:sp>
      <p:sp>
        <p:nvSpPr>
          <p:cNvPr id="10" name="Text 6"/>
          <p:cNvSpPr/>
          <p:nvPr/>
        </p:nvSpPr>
        <p:spPr>
          <a:xfrm>
            <a:off x="1844159" y="2855833"/>
            <a:ext cx="2308503"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Variable Partitioning</a:t>
            </a:r>
            <a:endParaRPr lang="en-US" sz="1729" dirty="0"/>
          </a:p>
        </p:txBody>
      </p:sp>
      <p:sp>
        <p:nvSpPr>
          <p:cNvPr id="11" name="Text 7"/>
          <p:cNvSpPr/>
          <p:nvPr/>
        </p:nvSpPr>
        <p:spPr>
          <a:xfrm>
            <a:off x="1844159" y="3235643"/>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The variables of the optimization problem are divided into two or more blocks, allowing for a more manageable optimization process.</a:t>
            </a:r>
            <a:endParaRPr lang="en-US" sz="1383" dirty="0"/>
          </a:p>
        </p:txBody>
      </p:sp>
      <p:sp>
        <p:nvSpPr>
          <p:cNvPr id="12" name="Shape 8"/>
          <p:cNvSpPr/>
          <p:nvPr/>
        </p:nvSpPr>
        <p:spPr>
          <a:xfrm>
            <a:off x="1052810" y="4532471"/>
            <a:ext cx="614720" cy="22860"/>
          </a:xfrm>
          <a:prstGeom prst="roundRect">
            <a:avLst>
              <a:gd name="adj" fmla="val 115257"/>
            </a:avLst>
          </a:prstGeom>
          <a:solidFill>
            <a:srgbClr val="3F3F44"/>
          </a:solidFill>
          <a:ln/>
        </p:spPr>
      </p:sp>
      <p:sp>
        <p:nvSpPr>
          <p:cNvPr id="13" name="Shape 9"/>
          <p:cNvSpPr/>
          <p:nvPr/>
        </p:nvSpPr>
        <p:spPr>
          <a:xfrm>
            <a:off x="680502" y="4346377"/>
            <a:ext cx="395168" cy="395168"/>
          </a:xfrm>
          <a:prstGeom prst="roundRect">
            <a:avLst>
              <a:gd name="adj" fmla="val 6667"/>
            </a:avLst>
          </a:prstGeom>
          <a:solidFill>
            <a:srgbClr val="26262B"/>
          </a:solidFill>
          <a:ln/>
        </p:spPr>
      </p:sp>
      <p:sp>
        <p:nvSpPr>
          <p:cNvPr id="14" name="Text 10"/>
          <p:cNvSpPr/>
          <p:nvPr/>
        </p:nvSpPr>
        <p:spPr>
          <a:xfrm>
            <a:off x="795992" y="4412218"/>
            <a:ext cx="164187"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2</a:t>
            </a:r>
            <a:endParaRPr lang="en-US" sz="2075" dirty="0"/>
          </a:p>
        </p:txBody>
      </p:sp>
      <p:sp>
        <p:nvSpPr>
          <p:cNvPr id="15" name="Text 11"/>
          <p:cNvSpPr/>
          <p:nvPr/>
        </p:nvSpPr>
        <p:spPr>
          <a:xfrm>
            <a:off x="1844159" y="4324469"/>
            <a:ext cx="2465784"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Iterative Optimization</a:t>
            </a:r>
            <a:endParaRPr lang="en-US" sz="1729" dirty="0"/>
          </a:p>
        </p:txBody>
      </p:sp>
      <p:sp>
        <p:nvSpPr>
          <p:cNvPr id="16" name="Text 12"/>
          <p:cNvSpPr/>
          <p:nvPr/>
        </p:nvSpPr>
        <p:spPr>
          <a:xfrm>
            <a:off x="1844159" y="4704278"/>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The algorithm repeatedly optimizes over one block of variables while keeping the others fixed, alternating between the blocks until convergence.</a:t>
            </a:r>
            <a:endParaRPr lang="en-US" sz="1383" dirty="0"/>
          </a:p>
        </p:txBody>
      </p:sp>
      <p:sp>
        <p:nvSpPr>
          <p:cNvPr id="17" name="Shape 13"/>
          <p:cNvSpPr/>
          <p:nvPr/>
        </p:nvSpPr>
        <p:spPr>
          <a:xfrm>
            <a:off x="1052810" y="6001107"/>
            <a:ext cx="614720" cy="22860"/>
          </a:xfrm>
          <a:prstGeom prst="roundRect">
            <a:avLst>
              <a:gd name="adj" fmla="val 115257"/>
            </a:avLst>
          </a:prstGeom>
          <a:solidFill>
            <a:srgbClr val="3F3F44"/>
          </a:solidFill>
          <a:ln/>
        </p:spPr>
      </p:sp>
      <p:sp>
        <p:nvSpPr>
          <p:cNvPr id="18" name="Shape 14"/>
          <p:cNvSpPr/>
          <p:nvPr/>
        </p:nvSpPr>
        <p:spPr>
          <a:xfrm>
            <a:off x="680502" y="5815013"/>
            <a:ext cx="395168" cy="395168"/>
          </a:xfrm>
          <a:prstGeom prst="roundRect">
            <a:avLst>
              <a:gd name="adj" fmla="val 6667"/>
            </a:avLst>
          </a:prstGeom>
          <a:solidFill>
            <a:srgbClr val="26262B"/>
          </a:solidFill>
          <a:ln/>
        </p:spPr>
      </p:sp>
      <p:sp>
        <p:nvSpPr>
          <p:cNvPr id="19" name="Text 15"/>
          <p:cNvSpPr/>
          <p:nvPr/>
        </p:nvSpPr>
        <p:spPr>
          <a:xfrm>
            <a:off x="796350" y="5880854"/>
            <a:ext cx="163354" cy="263485"/>
          </a:xfrm>
          <a:prstGeom prst="rect">
            <a:avLst/>
          </a:prstGeom>
          <a:noFill/>
          <a:ln/>
        </p:spPr>
        <p:txBody>
          <a:bodyPr wrap="none" rtlCol="0" anchor="t"/>
          <a:lstStyle/>
          <a:p>
            <a:pPr algn="ctr" indent="0" marL="0">
              <a:lnSpc>
                <a:spcPts val="2075"/>
              </a:lnSpc>
              <a:buNone/>
            </a:pPr>
            <a:r>
              <a:rPr lang="en-US" sz="2075" dirty="0">
                <a:solidFill>
                  <a:srgbClr val="E0D6DE"/>
                </a:solidFill>
                <a:latin typeface="Sora" pitchFamily="34" charset="0"/>
                <a:ea typeface="Sora" pitchFamily="34" charset="-122"/>
                <a:cs typeface="Sora" pitchFamily="34" charset="-120"/>
              </a:rPr>
              <a:t>3</a:t>
            </a:r>
            <a:endParaRPr lang="en-US" sz="2075" dirty="0"/>
          </a:p>
        </p:txBody>
      </p:sp>
      <p:sp>
        <p:nvSpPr>
          <p:cNvPr id="20" name="Text 16"/>
          <p:cNvSpPr/>
          <p:nvPr/>
        </p:nvSpPr>
        <p:spPr>
          <a:xfrm>
            <a:off x="1844159" y="5793105"/>
            <a:ext cx="2195632" cy="274439"/>
          </a:xfrm>
          <a:prstGeom prst="rect">
            <a:avLst/>
          </a:prstGeom>
          <a:noFill/>
          <a:ln/>
        </p:spPr>
        <p:txBody>
          <a:bodyPr wrap="none" rtlCol="0" anchor="t"/>
          <a:lstStyle/>
          <a:p>
            <a:pPr algn="l" indent="0" marL="0">
              <a:lnSpc>
                <a:spcPts val="2161"/>
              </a:lnSpc>
              <a:buNone/>
            </a:pPr>
            <a:r>
              <a:rPr lang="en-US" sz="1729" dirty="0">
                <a:solidFill>
                  <a:srgbClr val="E0D6DE"/>
                </a:solidFill>
                <a:latin typeface="Sora" pitchFamily="34" charset="0"/>
                <a:ea typeface="Sora" pitchFamily="34" charset="-122"/>
                <a:cs typeface="Sora" pitchFamily="34" charset="-120"/>
              </a:rPr>
              <a:t>Convergence</a:t>
            </a:r>
            <a:endParaRPr lang="en-US" sz="1729" dirty="0"/>
          </a:p>
        </p:txBody>
      </p:sp>
      <p:sp>
        <p:nvSpPr>
          <p:cNvPr id="21" name="Text 17"/>
          <p:cNvSpPr/>
          <p:nvPr/>
        </p:nvSpPr>
        <p:spPr>
          <a:xfrm>
            <a:off x="1844159" y="6172914"/>
            <a:ext cx="6685121" cy="561975"/>
          </a:xfrm>
          <a:prstGeom prst="rect">
            <a:avLst/>
          </a:prstGeom>
          <a:noFill/>
          <a:ln/>
        </p:spPr>
        <p:txBody>
          <a:bodyPr wrap="square" rtlCol="0" anchor="t"/>
          <a:lstStyle/>
          <a:p>
            <a:pPr algn="l" indent="0" marL="0">
              <a:lnSpc>
                <a:spcPts val="2213"/>
              </a:lnSpc>
              <a:buNone/>
            </a:pPr>
            <a:r>
              <a:rPr lang="en-US" sz="1383" dirty="0">
                <a:solidFill>
                  <a:srgbClr val="E0D6DE"/>
                </a:solidFill>
                <a:latin typeface="Noto Sans TC" pitchFamily="34" charset="0"/>
                <a:ea typeface="Noto Sans TC" pitchFamily="34" charset="-122"/>
                <a:cs typeface="Noto Sans TC" pitchFamily="34" charset="-120"/>
              </a:rPr>
              <a:t>Under certain conditions, this iterative process converges to a local optimum, and in some cases, a global optimum.</a:t>
            </a:r>
            <a:endParaRPr lang="en-US" sz="1383"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1080968"/>
            <a:ext cx="4431506" cy="540068"/>
          </a:xfrm>
          <a:prstGeom prst="rect">
            <a:avLst/>
          </a:prstGeom>
          <a:noFill/>
          <a:ln/>
        </p:spPr>
        <p:txBody>
          <a:bodyPr wrap="non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Algorithm Overview</a:t>
            </a:r>
            <a:endParaRPr lang="en-US" sz="3402" dirty="0"/>
          </a:p>
        </p:txBody>
      </p:sp>
      <p:sp>
        <p:nvSpPr>
          <p:cNvPr id="6" name="Shape 2"/>
          <p:cNvSpPr/>
          <p:nvPr/>
        </p:nvSpPr>
        <p:spPr>
          <a:xfrm>
            <a:off x="852607" y="1880235"/>
            <a:ext cx="22860" cy="5268397"/>
          </a:xfrm>
          <a:prstGeom prst="roundRect">
            <a:avLst>
              <a:gd name="adj" fmla="val 113400"/>
            </a:avLst>
          </a:prstGeom>
          <a:solidFill>
            <a:srgbClr val="3F3F44"/>
          </a:solidFill>
          <a:ln/>
        </p:spPr>
      </p:sp>
      <p:sp>
        <p:nvSpPr>
          <p:cNvPr id="7" name="Shape 3"/>
          <p:cNvSpPr/>
          <p:nvPr/>
        </p:nvSpPr>
        <p:spPr>
          <a:xfrm>
            <a:off x="1035546" y="2257425"/>
            <a:ext cx="604837" cy="22860"/>
          </a:xfrm>
          <a:prstGeom prst="roundRect">
            <a:avLst>
              <a:gd name="adj" fmla="val 113400"/>
            </a:avLst>
          </a:prstGeom>
          <a:solidFill>
            <a:srgbClr val="3F3F44"/>
          </a:solidFill>
          <a:ln/>
        </p:spPr>
      </p:sp>
      <p:sp>
        <p:nvSpPr>
          <p:cNvPr id="8" name="Shape 4"/>
          <p:cNvSpPr/>
          <p:nvPr/>
        </p:nvSpPr>
        <p:spPr>
          <a:xfrm>
            <a:off x="669667" y="2074545"/>
            <a:ext cx="388739" cy="388739"/>
          </a:xfrm>
          <a:prstGeom prst="roundRect">
            <a:avLst>
              <a:gd name="adj" fmla="val 6669"/>
            </a:avLst>
          </a:prstGeom>
          <a:solidFill>
            <a:srgbClr val="26262B"/>
          </a:solidFill>
          <a:ln/>
        </p:spPr>
      </p:sp>
      <p:sp>
        <p:nvSpPr>
          <p:cNvPr id="9" name="Text 5"/>
          <p:cNvSpPr/>
          <p:nvPr/>
        </p:nvSpPr>
        <p:spPr>
          <a:xfrm>
            <a:off x="809208" y="2139315"/>
            <a:ext cx="109657"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1</a:t>
            </a:r>
            <a:endParaRPr lang="en-US" sz="2041" dirty="0"/>
          </a:p>
        </p:txBody>
      </p:sp>
      <p:sp>
        <p:nvSpPr>
          <p:cNvPr id="10" name="Text 6"/>
          <p:cNvSpPr/>
          <p:nvPr/>
        </p:nvSpPr>
        <p:spPr>
          <a:xfrm>
            <a:off x="1814513" y="2052995"/>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Step 1: Initialization</a:t>
            </a:r>
            <a:endParaRPr lang="en-US" sz="1701" dirty="0"/>
          </a:p>
        </p:txBody>
      </p:sp>
      <p:sp>
        <p:nvSpPr>
          <p:cNvPr id="11" name="Text 7"/>
          <p:cNvSpPr/>
          <p:nvPr/>
        </p:nvSpPr>
        <p:spPr>
          <a:xfrm>
            <a:off x="1814513" y="2426494"/>
            <a:ext cx="6724650" cy="829747"/>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Begin by initializing variables x and y. These variables typically represent different aspects of the circuit or system being optimized, such as transistor sizes, wire lengths, or component placements.</a:t>
            </a:r>
            <a:endParaRPr lang="en-US" sz="1361" dirty="0"/>
          </a:p>
        </p:txBody>
      </p:sp>
      <p:sp>
        <p:nvSpPr>
          <p:cNvPr id="12" name="Shape 8"/>
          <p:cNvSpPr/>
          <p:nvPr/>
        </p:nvSpPr>
        <p:spPr>
          <a:xfrm>
            <a:off x="1035546" y="3978950"/>
            <a:ext cx="604837" cy="22860"/>
          </a:xfrm>
          <a:prstGeom prst="roundRect">
            <a:avLst>
              <a:gd name="adj" fmla="val 113400"/>
            </a:avLst>
          </a:prstGeom>
          <a:solidFill>
            <a:srgbClr val="3F3F44"/>
          </a:solidFill>
          <a:ln/>
        </p:spPr>
      </p:sp>
      <p:sp>
        <p:nvSpPr>
          <p:cNvPr id="13" name="Shape 9"/>
          <p:cNvSpPr/>
          <p:nvPr/>
        </p:nvSpPr>
        <p:spPr>
          <a:xfrm>
            <a:off x="669667" y="3796070"/>
            <a:ext cx="388739" cy="388739"/>
          </a:xfrm>
          <a:prstGeom prst="roundRect">
            <a:avLst>
              <a:gd name="adj" fmla="val 6669"/>
            </a:avLst>
          </a:prstGeom>
          <a:solidFill>
            <a:srgbClr val="26262B"/>
          </a:solidFill>
          <a:ln/>
        </p:spPr>
      </p:sp>
      <p:sp>
        <p:nvSpPr>
          <p:cNvPr id="14" name="Text 10"/>
          <p:cNvSpPr/>
          <p:nvPr/>
        </p:nvSpPr>
        <p:spPr>
          <a:xfrm>
            <a:off x="783253" y="3860840"/>
            <a:ext cx="161568"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2</a:t>
            </a:r>
            <a:endParaRPr lang="en-US" sz="2041" dirty="0"/>
          </a:p>
        </p:txBody>
      </p:sp>
      <p:sp>
        <p:nvSpPr>
          <p:cNvPr id="15" name="Text 11"/>
          <p:cNvSpPr/>
          <p:nvPr/>
        </p:nvSpPr>
        <p:spPr>
          <a:xfrm>
            <a:off x="1814513" y="3774519"/>
            <a:ext cx="323719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Step 2: Iterative Optimization</a:t>
            </a:r>
            <a:endParaRPr lang="en-US" sz="1701" dirty="0"/>
          </a:p>
        </p:txBody>
      </p:sp>
      <p:sp>
        <p:nvSpPr>
          <p:cNvPr id="16" name="Text 12"/>
          <p:cNvSpPr/>
          <p:nvPr/>
        </p:nvSpPr>
        <p:spPr>
          <a:xfrm>
            <a:off x="1814513" y="4148018"/>
            <a:ext cx="6724650" cy="829747"/>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Enter a loop that continues until convergence is achieved. In each iteration, perform two key steps: First, fix y and optimize x, then fix x and optimize y. This alternating process allows for focused optimization of each variable set.</a:t>
            </a:r>
            <a:endParaRPr lang="en-US" sz="1361" dirty="0"/>
          </a:p>
        </p:txBody>
      </p:sp>
      <p:sp>
        <p:nvSpPr>
          <p:cNvPr id="17" name="Shape 13"/>
          <p:cNvSpPr/>
          <p:nvPr/>
        </p:nvSpPr>
        <p:spPr>
          <a:xfrm>
            <a:off x="1035546" y="5700474"/>
            <a:ext cx="604837" cy="22860"/>
          </a:xfrm>
          <a:prstGeom prst="roundRect">
            <a:avLst>
              <a:gd name="adj" fmla="val 113400"/>
            </a:avLst>
          </a:prstGeom>
          <a:solidFill>
            <a:srgbClr val="3F3F44"/>
          </a:solidFill>
          <a:ln/>
        </p:spPr>
      </p:sp>
      <p:sp>
        <p:nvSpPr>
          <p:cNvPr id="18" name="Shape 14"/>
          <p:cNvSpPr/>
          <p:nvPr/>
        </p:nvSpPr>
        <p:spPr>
          <a:xfrm>
            <a:off x="669667" y="5517594"/>
            <a:ext cx="388739" cy="388739"/>
          </a:xfrm>
          <a:prstGeom prst="roundRect">
            <a:avLst>
              <a:gd name="adj" fmla="val 6669"/>
            </a:avLst>
          </a:prstGeom>
          <a:solidFill>
            <a:srgbClr val="26262B"/>
          </a:solidFill>
          <a:ln/>
        </p:spPr>
      </p:sp>
      <p:sp>
        <p:nvSpPr>
          <p:cNvPr id="19" name="Text 15"/>
          <p:cNvSpPr/>
          <p:nvPr/>
        </p:nvSpPr>
        <p:spPr>
          <a:xfrm>
            <a:off x="783610" y="5582364"/>
            <a:ext cx="160734" cy="259199"/>
          </a:xfrm>
          <a:prstGeom prst="rect">
            <a:avLst/>
          </a:prstGeom>
          <a:noFill/>
          <a:ln/>
        </p:spPr>
        <p:txBody>
          <a:bodyPr wrap="none" rtlCol="0" anchor="t"/>
          <a:lstStyle/>
          <a:p>
            <a:pPr algn="ctr" indent="0" marL="0">
              <a:lnSpc>
                <a:spcPts val="2041"/>
              </a:lnSpc>
              <a:buNone/>
            </a:pPr>
            <a:r>
              <a:rPr lang="en-US" sz="2041" dirty="0">
                <a:solidFill>
                  <a:srgbClr val="E0D6DE"/>
                </a:solidFill>
                <a:latin typeface="Sora" pitchFamily="34" charset="0"/>
                <a:ea typeface="Sora" pitchFamily="34" charset="-122"/>
                <a:cs typeface="Sora" pitchFamily="34" charset="-120"/>
              </a:rPr>
              <a:t>3</a:t>
            </a:r>
            <a:endParaRPr lang="en-US" sz="2041" dirty="0"/>
          </a:p>
        </p:txBody>
      </p:sp>
      <p:sp>
        <p:nvSpPr>
          <p:cNvPr id="20" name="Text 16"/>
          <p:cNvSpPr/>
          <p:nvPr/>
        </p:nvSpPr>
        <p:spPr>
          <a:xfrm>
            <a:off x="1814513" y="5496044"/>
            <a:ext cx="2292072"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Step 3: Convergence</a:t>
            </a:r>
            <a:endParaRPr lang="en-US" sz="1701" dirty="0"/>
          </a:p>
        </p:txBody>
      </p:sp>
      <p:sp>
        <p:nvSpPr>
          <p:cNvPr id="21" name="Text 17"/>
          <p:cNvSpPr/>
          <p:nvPr/>
        </p:nvSpPr>
        <p:spPr>
          <a:xfrm>
            <a:off x="1814513" y="5869543"/>
            <a:ext cx="6724650"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Continue the iterative process until a convergence criterion is met. This could be a specified number of iterations, a threshold for improvement, or a combination of factors. The result is the converged solution, representing the optimized state of the system.</a:t>
            </a:r>
            <a:endParaRPr lang="en-US" sz="136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2005489"/>
            <a:ext cx="12508706" cy="771525"/>
          </a:xfrm>
          <a:prstGeom prst="rect">
            <a:avLst/>
          </a:prstGeom>
          <a:noFill/>
          <a:ln/>
        </p:spPr>
        <p:txBody>
          <a:bodyPr wrap="none" rtlCol="0" anchor="t"/>
          <a:lstStyle/>
          <a:p>
            <a:pPr indent="0" marL="0">
              <a:lnSpc>
                <a:spcPts val="6075"/>
              </a:lnSpc>
              <a:buNone/>
            </a:pPr>
            <a:r>
              <a:rPr lang="en-US" sz="4860" dirty="0">
                <a:solidFill>
                  <a:srgbClr val="97B8FF"/>
                </a:solidFill>
                <a:latin typeface="Sora" pitchFamily="34" charset="0"/>
                <a:ea typeface="Sora" pitchFamily="34" charset="-122"/>
                <a:cs typeface="Sora" pitchFamily="34" charset="-120"/>
              </a:rPr>
              <a:t>Advantages of Alternating Minimization</a:t>
            </a:r>
            <a:endParaRPr lang="en-US" sz="4860" dirty="0"/>
          </a:p>
        </p:txBody>
      </p:sp>
      <p:sp>
        <p:nvSpPr>
          <p:cNvPr id="5" name="Text 2"/>
          <p:cNvSpPr/>
          <p:nvPr/>
        </p:nvSpPr>
        <p:spPr>
          <a:xfrm>
            <a:off x="864037"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Simplification</a:t>
            </a:r>
            <a:endParaRPr lang="en-US" sz="2430" dirty="0"/>
          </a:p>
        </p:txBody>
      </p:sp>
      <p:sp>
        <p:nvSpPr>
          <p:cNvPr id="6" name="Text 3"/>
          <p:cNvSpPr/>
          <p:nvPr/>
        </p:nvSpPr>
        <p:spPr>
          <a:xfrm>
            <a:off x="864037" y="4026694"/>
            <a:ext cx="3898821" cy="1975247"/>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Alternating minimization transforms complex multi-variable problems into a series of simpler subproblems, making them more tractable to solve.</a:t>
            </a:r>
            <a:endParaRPr lang="en-US" sz="1944" dirty="0"/>
          </a:p>
        </p:txBody>
      </p:sp>
      <p:sp>
        <p:nvSpPr>
          <p:cNvPr id="7" name="Text 4"/>
          <p:cNvSpPr/>
          <p:nvPr/>
        </p:nvSpPr>
        <p:spPr>
          <a:xfrm>
            <a:off x="5372695"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Tractability</a:t>
            </a:r>
            <a:endParaRPr lang="en-US" sz="2430" dirty="0"/>
          </a:p>
        </p:txBody>
      </p:sp>
      <p:sp>
        <p:nvSpPr>
          <p:cNvPr id="8" name="Text 5"/>
          <p:cNvSpPr/>
          <p:nvPr/>
        </p:nvSpPr>
        <p:spPr>
          <a:xfrm>
            <a:off x="5372695" y="4026694"/>
            <a:ext cx="3898821" cy="1580198"/>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The technique often makes non-convex problems more tractable, allowing for the optimization of a wider range of problems.</a:t>
            </a:r>
            <a:endParaRPr lang="en-US" sz="1944" dirty="0"/>
          </a:p>
        </p:txBody>
      </p:sp>
      <p:sp>
        <p:nvSpPr>
          <p:cNvPr id="9" name="Text 6"/>
          <p:cNvSpPr/>
          <p:nvPr/>
        </p:nvSpPr>
        <p:spPr>
          <a:xfrm>
            <a:off x="9881354" y="3394115"/>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Interpretability</a:t>
            </a:r>
            <a:endParaRPr lang="en-US" sz="2430" dirty="0"/>
          </a:p>
        </p:txBody>
      </p:sp>
      <p:sp>
        <p:nvSpPr>
          <p:cNvPr id="10" name="Text 7"/>
          <p:cNvSpPr/>
          <p:nvPr/>
        </p:nvSpPr>
        <p:spPr>
          <a:xfrm>
            <a:off x="9881354" y="4026694"/>
            <a:ext cx="3898821" cy="1975247"/>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The iterative process can provide valuable insights into the structure of the problem, enhancing the understanding of the underlying system.</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13886" y="896779"/>
            <a:ext cx="7916227" cy="1096089"/>
          </a:xfrm>
          <a:prstGeom prst="rect">
            <a:avLst/>
          </a:prstGeom>
          <a:noFill/>
          <a:ln/>
        </p:spPr>
        <p:txBody>
          <a:bodyPr wrap="square" rtlCol="0" anchor="t"/>
          <a:lstStyle/>
          <a:p>
            <a:pPr indent="0" marL="0">
              <a:lnSpc>
                <a:spcPts val="4316"/>
              </a:lnSpc>
              <a:buNone/>
            </a:pPr>
            <a:r>
              <a:rPr lang="en-US" sz="3453" dirty="0">
                <a:solidFill>
                  <a:srgbClr val="97B8FF"/>
                </a:solidFill>
                <a:latin typeface="Sora" pitchFamily="34" charset="0"/>
                <a:ea typeface="Sora" pitchFamily="34" charset="-122"/>
                <a:cs typeface="Sora" pitchFamily="34" charset="-120"/>
              </a:rPr>
              <a:t>Applications of Alternating Minimization</a:t>
            </a:r>
            <a:endParaRPr lang="en-US" sz="3453" dirty="0"/>
          </a:p>
        </p:txBody>
      </p:sp>
      <p:sp>
        <p:nvSpPr>
          <p:cNvPr id="6" name="Shape 2"/>
          <p:cNvSpPr/>
          <p:nvPr/>
        </p:nvSpPr>
        <p:spPr>
          <a:xfrm>
            <a:off x="613886" y="2453283"/>
            <a:ext cx="394692" cy="394692"/>
          </a:xfrm>
          <a:prstGeom prst="roundRect">
            <a:avLst>
              <a:gd name="adj" fmla="val 6667"/>
            </a:avLst>
          </a:prstGeom>
          <a:solidFill>
            <a:srgbClr val="26262B"/>
          </a:solidFill>
          <a:ln/>
        </p:spPr>
      </p:sp>
      <p:sp>
        <p:nvSpPr>
          <p:cNvPr id="7" name="Text 3"/>
          <p:cNvSpPr/>
          <p:nvPr/>
        </p:nvSpPr>
        <p:spPr>
          <a:xfrm>
            <a:off x="755571" y="2519005"/>
            <a:ext cx="111323"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1</a:t>
            </a:r>
            <a:endParaRPr lang="en-US" sz="2072" dirty="0"/>
          </a:p>
        </p:txBody>
      </p:sp>
      <p:sp>
        <p:nvSpPr>
          <p:cNvPr id="8" name="Text 4"/>
          <p:cNvSpPr/>
          <p:nvPr/>
        </p:nvSpPr>
        <p:spPr>
          <a:xfrm>
            <a:off x="1183958" y="2453283"/>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Machine Learning</a:t>
            </a:r>
            <a:endParaRPr lang="en-US" sz="1727" dirty="0"/>
          </a:p>
        </p:txBody>
      </p:sp>
      <p:sp>
        <p:nvSpPr>
          <p:cNvPr id="9" name="Text 5"/>
          <p:cNvSpPr/>
          <p:nvPr/>
        </p:nvSpPr>
        <p:spPr>
          <a:xfrm>
            <a:off x="1183958" y="2832616"/>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Alternating minimization is used in techniques such as matrix factorization and the Expectation-Maximization (EM) algorithm.</a:t>
            </a:r>
            <a:endParaRPr lang="en-US" sz="1381" dirty="0"/>
          </a:p>
        </p:txBody>
      </p:sp>
      <p:sp>
        <p:nvSpPr>
          <p:cNvPr id="10" name="Shape 6"/>
          <p:cNvSpPr/>
          <p:nvPr/>
        </p:nvSpPr>
        <p:spPr>
          <a:xfrm>
            <a:off x="613886" y="3766304"/>
            <a:ext cx="394692" cy="394692"/>
          </a:xfrm>
          <a:prstGeom prst="roundRect">
            <a:avLst>
              <a:gd name="adj" fmla="val 6667"/>
            </a:avLst>
          </a:prstGeom>
          <a:solidFill>
            <a:srgbClr val="26262B"/>
          </a:solidFill>
          <a:ln/>
        </p:spPr>
      </p:sp>
      <p:sp>
        <p:nvSpPr>
          <p:cNvPr id="11" name="Text 7"/>
          <p:cNvSpPr/>
          <p:nvPr/>
        </p:nvSpPr>
        <p:spPr>
          <a:xfrm>
            <a:off x="729258" y="3832027"/>
            <a:ext cx="163949"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2</a:t>
            </a:r>
            <a:endParaRPr lang="en-US" sz="2072" dirty="0"/>
          </a:p>
        </p:txBody>
      </p:sp>
      <p:sp>
        <p:nvSpPr>
          <p:cNvPr id="12" name="Text 8"/>
          <p:cNvSpPr/>
          <p:nvPr/>
        </p:nvSpPr>
        <p:spPr>
          <a:xfrm>
            <a:off x="1183958" y="3766304"/>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Signal Processing</a:t>
            </a:r>
            <a:endParaRPr lang="en-US" sz="1727" dirty="0"/>
          </a:p>
        </p:txBody>
      </p:sp>
      <p:sp>
        <p:nvSpPr>
          <p:cNvPr id="13" name="Text 9"/>
          <p:cNvSpPr/>
          <p:nvPr/>
        </p:nvSpPr>
        <p:spPr>
          <a:xfrm>
            <a:off x="1183958" y="4145637"/>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It finds applications in blind source separation and dictionary learning, among other signal processing tasks.</a:t>
            </a:r>
            <a:endParaRPr lang="en-US" sz="1381" dirty="0"/>
          </a:p>
        </p:txBody>
      </p:sp>
      <p:sp>
        <p:nvSpPr>
          <p:cNvPr id="14" name="Shape 10"/>
          <p:cNvSpPr/>
          <p:nvPr/>
        </p:nvSpPr>
        <p:spPr>
          <a:xfrm>
            <a:off x="613886" y="5079325"/>
            <a:ext cx="394692" cy="394692"/>
          </a:xfrm>
          <a:prstGeom prst="roundRect">
            <a:avLst>
              <a:gd name="adj" fmla="val 6667"/>
            </a:avLst>
          </a:prstGeom>
          <a:solidFill>
            <a:srgbClr val="26262B"/>
          </a:solidFill>
          <a:ln/>
        </p:spPr>
      </p:sp>
      <p:sp>
        <p:nvSpPr>
          <p:cNvPr id="15" name="Text 11"/>
          <p:cNvSpPr/>
          <p:nvPr/>
        </p:nvSpPr>
        <p:spPr>
          <a:xfrm>
            <a:off x="729615" y="5145048"/>
            <a:ext cx="163116"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3</a:t>
            </a:r>
            <a:endParaRPr lang="en-US" sz="2072" dirty="0"/>
          </a:p>
        </p:txBody>
      </p:sp>
      <p:sp>
        <p:nvSpPr>
          <p:cNvPr id="16" name="Text 12"/>
          <p:cNvSpPr/>
          <p:nvPr/>
        </p:nvSpPr>
        <p:spPr>
          <a:xfrm>
            <a:off x="1183958" y="5079325"/>
            <a:ext cx="2192655"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Computer Vision</a:t>
            </a:r>
            <a:endParaRPr lang="en-US" sz="1727" dirty="0"/>
          </a:p>
        </p:txBody>
      </p:sp>
      <p:sp>
        <p:nvSpPr>
          <p:cNvPr id="17" name="Text 13"/>
          <p:cNvSpPr/>
          <p:nvPr/>
        </p:nvSpPr>
        <p:spPr>
          <a:xfrm>
            <a:off x="1183958" y="5458658"/>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Alternating minimization is employed in image denoising, segmentation, and other computer vision problems.</a:t>
            </a:r>
            <a:endParaRPr lang="en-US" sz="1381" dirty="0"/>
          </a:p>
        </p:txBody>
      </p:sp>
      <p:sp>
        <p:nvSpPr>
          <p:cNvPr id="18" name="Shape 14"/>
          <p:cNvSpPr/>
          <p:nvPr/>
        </p:nvSpPr>
        <p:spPr>
          <a:xfrm>
            <a:off x="613886" y="6392347"/>
            <a:ext cx="394692" cy="394692"/>
          </a:xfrm>
          <a:prstGeom prst="roundRect">
            <a:avLst>
              <a:gd name="adj" fmla="val 6667"/>
            </a:avLst>
          </a:prstGeom>
          <a:solidFill>
            <a:srgbClr val="26262B"/>
          </a:solidFill>
          <a:ln/>
        </p:spPr>
      </p:sp>
      <p:sp>
        <p:nvSpPr>
          <p:cNvPr id="19" name="Text 15"/>
          <p:cNvSpPr/>
          <p:nvPr/>
        </p:nvSpPr>
        <p:spPr>
          <a:xfrm>
            <a:off x="725448" y="6458069"/>
            <a:ext cx="171569" cy="263128"/>
          </a:xfrm>
          <a:prstGeom prst="rect">
            <a:avLst/>
          </a:prstGeom>
          <a:noFill/>
          <a:ln/>
        </p:spPr>
        <p:txBody>
          <a:bodyPr wrap="none" rtlCol="0" anchor="t"/>
          <a:lstStyle/>
          <a:p>
            <a:pPr algn="ctr" indent="0" marL="0">
              <a:lnSpc>
                <a:spcPts val="2072"/>
              </a:lnSpc>
              <a:buNone/>
            </a:pPr>
            <a:r>
              <a:rPr lang="en-US" sz="2072" dirty="0">
                <a:solidFill>
                  <a:srgbClr val="E0D6DE"/>
                </a:solidFill>
                <a:latin typeface="Sora" pitchFamily="34" charset="0"/>
                <a:ea typeface="Sora" pitchFamily="34" charset="-122"/>
                <a:cs typeface="Sora" pitchFamily="34" charset="-120"/>
              </a:rPr>
              <a:t>4</a:t>
            </a:r>
            <a:endParaRPr lang="en-US" sz="2072" dirty="0"/>
          </a:p>
        </p:txBody>
      </p:sp>
      <p:sp>
        <p:nvSpPr>
          <p:cNvPr id="20" name="Text 16"/>
          <p:cNvSpPr/>
          <p:nvPr/>
        </p:nvSpPr>
        <p:spPr>
          <a:xfrm>
            <a:off x="1183958" y="6392347"/>
            <a:ext cx="2649736" cy="274082"/>
          </a:xfrm>
          <a:prstGeom prst="rect">
            <a:avLst/>
          </a:prstGeom>
          <a:noFill/>
          <a:ln/>
        </p:spPr>
        <p:txBody>
          <a:bodyPr wrap="none" rtlCol="0" anchor="t"/>
          <a:lstStyle/>
          <a:p>
            <a:pPr indent="0" marL="0">
              <a:lnSpc>
                <a:spcPts val="2158"/>
              </a:lnSpc>
              <a:buNone/>
            </a:pPr>
            <a:r>
              <a:rPr lang="en-US" sz="1727" dirty="0">
                <a:solidFill>
                  <a:srgbClr val="E0D6DE"/>
                </a:solidFill>
                <a:latin typeface="Sora" pitchFamily="34" charset="0"/>
                <a:ea typeface="Sora" pitchFamily="34" charset="-122"/>
                <a:cs typeface="Sora" pitchFamily="34" charset="-120"/>
              </a:rPr>
              <a:t>Recommender Systems</a:t>
            </a:r>
            <a:endParaRPr lang="en-US" sz="1727" dirty="0"/>
          </a:p>
        </p:txBody>
      </p:sp>
      <p:sp>
        <p:nvSpPr>
          <p:cNvPr id="21" name="Text 17"/>
          <p:cNvSpPr/>
          <p:nvPr/>
        </p:nvSpPr>
        <p:spPr>
          <a:xfrm>
            <a:off x="1183958" y="6771680"/>
            <a:ext cx="7346156" cy="561023"/>
          </a:xfrm>
          <a:prstGeom prst="rect">
            <a:avLst/>
          </a:prstGeom>
          <a:noFill/>
          <a:ln/>
        </p:spPr>
        <p:txBody>
          <a:bodyPr wrap="square" rtlCol="0" anchor="t"/>
          <a:lstStyle/>
          <a:p>
            <a:pPr indent="0" marL="0">
              <a:lnSpc>
                <a:spcPts val="2210"/>
              </a:lnSpc>
              <a:buNone/>
            </a:pPr>
            <a:r>
              <a:rPr lang="en-US" sz="1381" dirty="0">
                <a:solidFill>
                  <a:srgbClr val="E0D6DE"/>
                </a:solidFill>
                <a:latin typeface="Noto Sans TC" pitchFamily="34" charset="0"/>
                <a:ea typeface="Noto Sans TC" pitchFamily="34" charset="-122"/>
                <a:cs typeface="Noto Sans TC" pitchFamily="34" charset="-120"/>
              </a:rPr>
              <a:t>The technique is used in collaborative filtering algorithms for building effective recommender systems.</a:t>
            </a:r>
            <a:endParaRPr lang="en-US" sz="1381" dirty="0"/>
          </a:p>
        </p:txBody>
      </p:sp>
      <p:pic>
        <p:nvPicPr>
          <p:cNvPr id="22"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998351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5486400" cy="9983510"/>
          </a:xfrm>
          <a:prstGeom prst="rect">
            <a:avLst/>
          </a:prstGeom>
        </p:spPr>
      </p:pic>
      <p:sp>
        <p:nvSpPr>
          <p:cNvPr id="5" name="Text 1"/>
          <p:cNvSpPr/>
          <p:nvPr/>
        </p:nvSpPr>
        <p:spPr>
          <a:xfrm>
            <a:off x="6091238" y="475178"/>
            <a:ext cx="4361498" cy="540068"/>
          </a:xfrm>
          <a:prstGeom prst="rect">
            <a:avLst/>
          </a:prstGeom>
          <a:noFill/>
          <a:ln/>
        </p:spPr>
        <p:txBody>
          <a:bodyPr wrap="non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Applications in EDA</a:t>
            </a:r>
            <a:endParaRPr lang="en-US" sz="3402" dirty="0"/>
          </a:p>
        </p:txBody>
      </p:sp>
      <p:pic>
        <p:nvPicPr>
          <p:cNvPr id="6" name="Image 2" descr="preencoded.png">    </p:cNvPr>
          <p:cNvPicPr>
            <a:picLocks noChangeAspect="1"/>
          </p:cNvPicPr>
          <p:nvPr/>
        </p:nvPicPr>
        <p:blipFill>
          <a:blip r:embed="rId3"/>
          <a:stretch>
            <a:fillRect/>
          </a:stretch>
        </p:blipFill>
        <p:spPr>
          <a:xfrm>
            <a:off x="6091238" y="1274445"/>
            <a:ext cx="431959" cy="431959"/>
          </a:xfrm>
          <a:prstGeom prst="rect">
            <a:avLst/>
          </a:prstGeom>
        </p:spPr>
      </p:pic>
      <p:sp>
        <p:nvSpPr>
          <p:cNvPr id="7" name="Text 2"/>
          <p:cNvSpPr/>
          <p:nvPr/>
        </p:nvSpPr>
        <p:spPr>
          <a:xfrm>
            <a:off x="6091238" y="1879163"/>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Circuit Design</a:t>
            </a:r>
            <a:endParaRPr lang="en-US" sz="1701" dirty="0"/>
          </a:p>
        </p:txBody>
      </p:sp>
      <p:sp>
        <p:nvSpPr>
          <p:cNvPr id="8" name="Text 3"/>
          <p:cNvSpPr/>
          <p:nvPr/>
        </p:nvSpPr>
        <p:spPr>
          <a:xfrm>
            <a:off x="6091238" y="2252663"/>
            <a:ext cx="7934325" cy="829747"/>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Alternating minimization is extensively used in circuit design, particularly for transistor sizing and optimization. It allows designers to fine-tune circuit parameters for optimal performance, power consumption, and area utilization.</a:t>
            </a:r>
            <a:endParaRPr lang="en-US" sz="1361" dirty="0"/>
          </a:p>
        </p:txBody>
      </p:sp>
      <p:pic>
        <p:nvPicPr>
          <p:cNvPr id="9" name="Image 3" descr="preencoded.png">    </p:cNvPr>
          <p:cNvPicPr>
            <a:picLocks noChangeAspect="1"/>
          </p:cNvPicPr>
          <p:nvPr/>
        </p:nvPicPr>
        <p:blipFill>
          <a:blip r:embed="rId4"/>
          <a:stretch>
            <a:fillRect/>
          </a:stretch>
        </p:blipFill>
        <p:spPr>
          <a:xfrm>
            <a:off x="6091238" y="3600807"/>
            <a:ext cx="431959" cy="431959"/>
          </a:xfrm>
          <a:prstGeom prst="rect">
            <a:avLst/>
          </a:prstGeom>
        </p:spPr>
      </p:pic>
      <p:sp>
        <p:nvSpPr>
          <p:cNvPr id="10" name="Text 4"/>
          <p:cNvSpPr/>
          <p:nvPr/>
        </p:nvSpPr>
        <p:spPr>
          <a:xfrm>
            <a:off x="6091238" y="4205526"/>
            <a:ext cx="2239804"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Layout Optimization</a:t>
            </a:r>
            <a:endParaRPr lang="en-US" sz="1701" dirty="0"/>
          </a:p>
        </p:txBody>
      </p:sp>
      <p:sp>
        <p:nvSpPr>
          <p:cNvPr id="11" name="Text 5"/>
          <p:cNvSpPr/>
          <p:nvPr/>
        </p:nvSpPr>
        <p:spPr>
          <a:xfrm>
            <a:off x="6091238" y="4579025"/>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In physical design, the technique is applied to optimize component placement and routing. This ensures efficient use of chip area while minimizing interconnect delays and power dissipation.</a:t>
            </a:r>
            <a:endParaRPr lang="en-US" sz="1361" dirty="0"/>
          </a:p>
        </p:txBody>
      </p:sp>
      <p:pic>
        <p:nvPicPr>
          <p:cNvPr id="12" name="Image 4" descr="preencoded.png">    </p:cNvPr>
          <p:cNvPicPr>
            <a:picLocks noChangeAspect="1"/>
          </p:cNvPicPr>
          <p:nvPr/>
        </p:nvPicPr>
        <p:blipFill>
          <a:blip r:embed="rId5"/>
          <a:stretch>
            <a:fillRect/>
          </a:stretch>
        </p:blipFill>
        <p:spPr>
          <a:xfrm>
            <a:off x="6091238" y="5650587"/>
            <a:ext cx="431959" cy="431959"/>
          </a:xfrm>
          <a:prstGeom prst="rect">
            <a:avLst/>
          </a:prstGeom>
        </p:spPr>
      </p:pic>
      <p:sp>
        <p:nvSpPr>
          <p:cNvPr id="13" name="Text 6"/>
          <p:cNvSpPr/>
          <p:nvPr/>
        </p:nvSpPr>
        <p:spPr>
          <a:xfrm>
            <a:off x="6091238" y="6255306"/>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Timing Analysis</a:t>
            </a:r>
            <a:endParaRPr lang="en-US" sz="1701" dirty="0"/>
          </a:p>
        </p:txBody>
      </p:sp>
      <p:sp>
        <p:nvSpPr>
          <p:cNvPr id="14" name="Text 7"/>
          <p:cNvSpPr/>
          <p:nvPr/>
        </p:nvSpPr>
        <p:spPr>
          <a:xfrm>
            <a:off x="6091238" y="6628805"/>
            <a:ext cx="7934325" cy="829747"/>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Alternating minimization aids in timing optimization by iteratively adjusting gate sizes and wire lengths to meet timing constraints. This process is crucial for ensuring that signals propagate correctly through the circuit.</a:t>
            </a:r>
            <a:endParaRPr lang="en-US" sz="1361" dirty="0"/>
          </a:p>
        </p:txBody>
      </p:sp>
      <p:pic>
        <p:nvPicPr>
          <p:cNvPr id="15" name="Image 5" descr="preencoded.png">    </p:cNvPr>
          <p:cNvPicPr>
            <a:picLocks noChangeAspect="1"/>
          </p:cNvPicPr>
          <p:nvPr/>
        </p:nvPicPr>
        <p:blipFill>
          <a:blip r:embed="rId6"/>
          <a:stretch>
            <a:fillRect/>
          </a:stretch>
        </p:blipFill>
        <p:spPr>
          <a:xfrm>
            <a:off x="6091238" y="7976949"/>
            <a:ext cx="431959" cy="431959"/>
          </a:xfrm>
          <a:prstGeom prst="rect">
            <a:avLst/>
          </a:prstGeom>
        </p:spPr>
      </p:pic>
      <p:sp>
        <p:nvSpPr>
          <p:cNvPr id="16" name="Text 8"/>
          <p:cNvSpPr/>
          <p:nvPr/>
        </p:nvSpPr>
        <p:spPr>
          <a:xfrm>
            <a:off x="6091238" y="8581668"/>
            <a:ext cx="2193965"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Power Optimization</a:t>
            </a:r>
            <a:endParaRPr lang="en-US" sz="1701" dirty="0"/>
          </a:p>
        </p:txBody>
      </p:sp>
      <p:sp>
        <p:nvSpPr>
          <p:cNvPr id="17" name="Text 9"/>
          <p:cNvSpPr/>
          <p:nvPr/>
        </p:nvSpPr>
        <p:spPr>
          <a:xfrm>
            <a:off x="6091238" y="8955167"/>
            <a:ext cx="7934325" cy="553164"/>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The method is employed to minimize power consumption by alternately optimizing different power-related parameters, such as supply voltage, threshold voltage, and switching activity.</a:t>
            </a:r>
            <a:endParaRPr lang="en-US" sz="1361" dirty="0"/>
          </a:p>
        </p:txBody>
      </p:sp>
      <p:pic>
        <p:nvPicPr>
          <p:cNvPr id="18" name="Image 6" descr="preencoded.png">
            <a:hlinkClick r:id="rId8" tooltip=""/>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sp>
        <p:nvSpPr>
          <p:cNvPr id="4" name="Text 1"/>
          <p:cNvSpPr/>
          <p:nvPr/>
        </p:nvSpPr>
        <p:spPr>
          <a:xfrm>
            <a:off x="864037" y="1017865"/>
            <a:ext cx="10055185" cy="771525"/>
          </a:xfrm>
          <a:prstGeom prst="rect">
            <a:avLst/>
          </a:prstGeom>
          <a:noFill/>
          <a:ln/>
        </p:spPr>
        <p:txBody>
          <a:bodyPr wrap="none" rtlCol="0" anchor="t"/>
          <a:lstStyle/>
          <a:p>
            <a:pPr indent="0" marL="0">
              <a:lnSpc>
                <a:spcPts val="6075"/>
              </a:lnSpc>
              <a:buNone/>
            </a:pPr>
            <a:r>
              <a:rPr lang="en-US" sz="4860" dirty="0">
                <a:solidFill>
                  <a:srgbClr val="97B8FF"/>
                </a:solidFill>
                <a:latin typeface="Sora" pitchFamily="34" charset="0"/>
                <a:ea typeface="Sora" pitchFamily="34" charset="-122"/>
                <a:cs typeface="Sora" pitchFamily="34" charset="-120"/>
              </a:rPr>
              <a:t>Circuit Design: Transistor Sizing</a:t>
            </a:r>
            <a:endParaRPr lang="en-US" sz="4860" dirty="0"/>
          </a:p>
        </p:txBody>
      </p:sp>
      <p:sp>
        <p:nvSpPr>
          <p:cNvPr id="5" name="Text 2"/>
          <p:cNvSpPr/>
          <p:nvPr/>
        </p:nvSpPr>
        <p:spPr>
          <a:xfrm>
            <a:off x="864037" y="2406491"/>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Objective</a:t>
            </a:r>
            <a:endParaRPr lang="en-US" sz="2430" dirty="0"/>
          </a:p>
        </p:txBody>
      </p:sp>
      <p:sp>
        <p:nvSpPr>
          <p:cNvPr id="6" name="Text 3"/>
          <p:cNvSpPr/>
          <p:nvPr/>
        </p:nvSpPr>
        <p:spPr>
          <a:xfrm>
            <a:off x="864037" y="3039070"/>
            <a:ext cx="3898821" cy="3160395"/>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In transistor sizing, the goal is to minimize delay, power consumption, or chip area by optimizing the widths and lengths of transistors. This process is crucial for achieving desired circuit performance and efficiency.</a:t>
            </a:r>
            <a:endParaRPr lang="en-US" sz="1944" dirty="0"/>
          </a:p>
        </p:txBody>
      </p:sp>
      <p:sp>
        <p:nvSpPr>
          <p:cNvPr id="7" name="Text 4"/>
          <p:cNvSpPr/>
          <p:nvPr/>
        </p:nvSpPr>
        <p:spPr>
          <a:xfrm>
            <a:off x="5372695" y="2406491"/>
            <a:ext cx="3425666"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Alternating Approach</a:t>
            </a:r>
            <a:endParaRPr lang="en-US" sz="2430" dirty="0"/>
          </a:p>
        </p:txBody>
      </p:sp>
      <p:sp>
        <p:nvSpPr>
          <p:cNvPr id="8" name="Text 5"/>
          <p:cNvSpPr/>
          <p:nvPr/>
        </p:nvSpPr>
        <p:spPr>
          <a:xfrm>
            <a:off x="5372695" y="3039070"/>
            <a:ext cx="3898821" cy="3160395"/>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The alternating minimization method tackles this problem by first fixing transistor lengths and optimizing widths, then fixing widths and optimizing lengths. This iterative process continues until a satisfactory balance is achieved.</a:t>
            </a:r>
            <a:endParaRPr lang="en-US" sz="1944" dirty="0"/>
          </a:p>
        </p:txBody>
      </p:sp>
      <p:sp>
        <p:nvSpPr>
          <p:cNvPr id="9" name="Text 6"/>
          <p:cNvSpPr/>
          <p:nvPr/>
        </p:nvSpPr>
        <p:spPr>
          <a:xfrm>
            <a:off x="9881354" y="2406491"/>
            <a:ext cx="3086100" cy="385763"/>
          </a:xfrm>
          <a:prstGeom prst="rect">
            <a:avLst/>
          </a:prstGeom>
          <a:noFill/>
          <a:ln/>
        </p:spPr>
        <p:txBody>
          <a:bodyPr wrap="none" rtlCol="0" anchor="t"/>
          <a:lstStyle/>
          <a:p>
            <a:pPr indent="0" marL="0">
              <a:lnSpc>
                <a:spcPts val="3038"/>
              </a:lnSpc>
              <a:buNone/>
            </a:pPr>
            <a:r>
              <a:rPr lang="en-US" sz="2430" dirty="0">
                <a:solidFill>
                  <a:srgbClr val="97B8FF"/>
                </a:solidFill>
                <a:latin typeface="Sora" pitchFamily="34" charset="0"/>
                <a:ea typeface="Sora" pitchFamily="34" charset="-122"/>
                <a:cs typeface="Sora" pitchFamily="34" charset="-120"/>
              </a:rPr>
              <a:t>Considerations</a:t>
            </a:r>
            <a:endParaRPr lang="en-US" sz="2430" dirty="0"/>
          </a:p>
        </p:txBody>
      </p:sp>
      <p:sp>
        <p:nvSpPr>
          <p:cNvPr id="10" name="Text 7"/>
          <p:cNvSpPr/>
          <p:nvPr/>
        </p:nvSpPr>
        <p:spPr>
          <a:xfrm>
            <a:off x="9881354" y="3039070"/>
            <a:ext cx="3898821" cy="3950494"/>
          </a:xfrm>
          <a:prstGeom prst="rect">
            <a:avLst/>
          </a:prstGeom>
          <a:noFill/>
          <a:ln/>
        </p:spPr>
        <p:txBody>
          <a:bodyPr wrap="square" rtlCol="0" anchor="t"/>
          <a:lstStyle/>
          <a:p>
            <a:pPr indent="0" marL="0">
              <a:lnSpc>
                <a:spcPts val="3110"/>
              </a:lnSpc>
              <a:buNone/>
            </a:pPr>
            <a:r>
              <a:rPr lang="en-US" sz="1944" dirty="0">
                <a:solidFill>
                  <a:srgbClr val="E0D6DE"/>
                </a:solidFill>
                <a:latin typeface="Noto Sans TC" pitchFamily="34" charset="0"/>
                <a:ea typeface="Noto Sans TC" pitchFamily="34" charset="-122"/>
                <a:cs typeface="Noto Sans TC" pitchFamily="34" charset="-120"/>
              </a:rPr>
              <a:t>Designers must consider trade-offs between speed, power, and area. For example, increasing transistor width generally improves speed but increases power consumption and area. The alternating approach allows for fine-tuning these parameters to meet specific design requirements.</a:t>
            </a:r>
            <a:endParaRPr lang="en-US" sz="1944" dirty="0"/>
          </a:p>
        </p:txBody>
      </p:sp>
      <p:pic>
        <p:nvPicPr>
          <p:cNvPr id="11" name="Image 1" descr="preencoded.png">
            <a:hlinkClick r:id="rId3" tooltip=""/>
          </p:cNvPr>
          <p:cNvPicPr>
            <a:picLocks noChangeAspect="1"/>
          </p:cNvPicPr>
          <p:nvPr/>
        </p:nvPicPr>
        <p:blipFill>
          <a:blip r:embed="rId2"/>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9144000" y="0"/>
            <a:ext cx="5486400" cy="8229600"/>
          </a:xfrm>
          <a:prstGeom prst="rect">
            <a:avLst/>
          </a:prstGeom>
        </p:spPr>
      </p:pic>
      <p:sp>
        <p:nvSpPr>
          <p:cNvPr id="5" name="Text 1"/>
          <p:cNvSpPr/>
          <p:nvPr/>
        </p:nvSpPr>
        <p:spPr>
          <a:xfrm>
            <a:off x="604837" y="845344"/>
            <a:ext cx="7934325" cy="1080135"/>
          </a:xfrm>
          <a:prstGeom prst="rect">
            <a:avLst/>
          </a:prstGeom>
          <a:noFill/>
          <a:ln/>
        </p:spPr>
        <p:txBody>
          <a:bodyPr wrap="square" rtlCol="0" anchor="t"/>
          <a:lstStyle/>
          <a:p>
            <a:pPr indent="0" marL="0">
              <a:lnSpc>
                <a:spcPts val="4253"/>
              </a:lnSpc>
              <a:buNone/>
            </a:pPr>
            <a:r>
              <a:rPr lang="en-US" sz="3402" dirty="0">
                <a:solidFill>
                  <a:srgbClr val="97B8FF"/>
                </a:solidFill>
                <a:latin typeface="Sora" pitchFamily="34" charset="0"/>
                <a:ea typeface="Sora" pitchFamily="34" charset="-122"/>
                <a:cs typeface="Sora" pitchFamily="34" charset="-120"/>
              </a:rPr>
              <a:t>Layout Optimization: Placement &amp; Routing</a:t>
            </a:r>
            <a:endParaRPr lang="en-US" sz="3402" dirty="0"/>
          </a:p>
        </p:txBody>
      </p:sp>
      <p:pic>
        <p:nvPicPr>
          <p:cNvPr id="6" name="Image 2" descr="preencoded.png">    </p:cNvPr>
          <p:cNvPicPr>
            <a:picLocks noChangeAspect="1"/>
          </p:cNvPicPr>
          <p:nvPr/>
        </p:nvPicPr>
        <p:blipFill>
          <a:blip r:embed="rId3"/>
          <a:stretch>
            <a:fillRect/>
          </a:stretch>
        </p:blipFill>
        <p:spPr>
          <a:xfrm>
            <a:off x="604837" y="2184678"/>
            <a:ext cx="864037" cy="1825347"/>
          </a:xfrm>
          <a:prstGeom prst="rect">
            <a:avLst/>
          </a:prstGeom>
        </p:spPr>
      </p:pic>
      <p:sp>
        <p:nvSpPr>
          <p:cNvPr id="7" name="Text 2"/>
          <p:cNvSpPr/>
          <p:nvPr/>
        </p:nvSpPr>
        <p:spPr>
          <a:xfrm>
            <a:off x="1728073" y="2357438"/>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Cell Placement</a:t>
            </a:r>
            <a:endParaRPr lang="en-US" sz="1701" dirty="0"/>
          </a:p>
        </p:txBody>
      </p:sp>
      <p:sp>
        <p:nvSpPr>
          <p:cNvPr id="8" name="Text 3"/>
          <p:cNvSpPr/>
          <p:nvPr/>
        </p:nvSpPr>
        <p:spPr>
          <a:xfrm>
            <a:off x="1728073" y="2730937"/>
            <a:ext cx="6811089"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The first step involves optimizing the placement of circuit components (cells) on the chip. The objective is to minimize total wire length, reduce congestion, and optimize for timing and power. Alternating minimization allows for iterative refinement of cell positions.</a:t>
            </a:r>
            <a:endParaRPr lang="en-US" sz="1361" dirty="0"/>
          </a:p>
        </p:txBody>
      </p:sp>
      <p:pic>
        <p:nvPicPr>
          <p:cNvPr id="9" name="Image 3" descr="preencoded.png">    </p:cNvPr>
          <p:cNvPicPr>
            <a:picLocks noChangeAspect="1"/>
          </p:cNvPicPr>
          <p:nvPr/>
        </p:nvPicPr>
        <p:blipFill>
          <a:blip r:embed="rId4"/>
          <a:stretch>
            <a:fillRect/>
          </a:stretch>
        </p:blipFill>
        <p:spPr>
          <a:xfrm>
            <a:off x="604837" y="4010025"/>
            <a:ext cx="864037" cy="1825347"/>
          </a:xfrm>
          <a:prstGeom prst="rect">
            <a:avLst/>
          </a:prstGeom>
        </p:spPr>
      </p:pic>
      <p:sp>
        <p:nvSpPr>
          <p:cNvPr id="10" name="Text 4"/>
          <p:cNvSpPr/>
          <p:nvPr/>
        </p:nvSpPr>
        <p:spPr>
          <a:xfrm>
            <a:off x="1728073" y="4182785"/>
            <a:ext cx="2160270"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Wire Routing</a:t>
            </a:r>
            <a:endParaRPr lang="en-US" sz="1701" dirty="0"/>
          </a:p>
        </p:txBody>
      </p:sp>
      <p:sp>
        <p:nvSpPr>
          <p:cNvPr id="11" name="Text 5"/>
          <p:cNvSpPr/>
          <p:nvPr/>
        </p:nvSpPr>
        <p:spPr>
          <a:xfrm>
            <a:off x="1728073" y="4556284"/>
            <a:ext cx="6811089" cy="1106329"/>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Once cell placement is fixed, the routing step optimizes the interconnections between components. This involves determining the paths for wires while considering factors like wire length, congestion, and signal integrity. The alternating approach allows for adjustments in routing based on placement changes.</a:t>
            </a:r>
            <a:endParaRPr lang="en-US" sz="1361" dirty="0"/>
          </a:p>
        </p:txBody>
      </p:sp>
      <p:pic>
        <p:nvPicPr>
          <p:cNvPr id="12" name="Image 4" descr="preencoded.png">    </p:cNvPr>
          <p:cNvPicPr>
            <a:picLocks noChangeAspect="1"/>
          </p:cNvPicPr>
          <p:nvPr/>
        </p:nvPicPr>
        <p:blipFill>
          <a:blip r:embed="rId5"/>
          <a:stretch>
            <a:fillRect/>
          </a:stretch>
        </p:blipFill>
        <p:spPr>
          <a:xfrm>
            <a:off x="604837" y="5835372"/>
            <a:ext cx="864037" cy="1548765"/>
          </a:xfrm>
          <a:prstGeom prst="rect">
            <a:avLst/>
          </a:prstGeom>
        </p:spPr>
      </p:pic>
      <p:sp>
        <p:nvSpPr>
          <p:cNvPr id="13" name="Text 6"/>
          <p:cNvSpPr/>
          <p:nvPr/>
        </p:nvSpPr>
        <p:spPr>
          <a:xfrm>
            <a:off x="1728073" y="6008132"/>
            <a:ext cx="2253377" cy="269915"/>
          </a:xfrm>
          <a:prstGeom prst="rect">
            <a:avLst/>
          </a:prstGeom>
          <a:noFill/>
          <a:ln/>
        </p:spPr>
        <p:txBody>
          <a:bodyPr wrap="none" rtlCol="0" anchor="t"/>
          <a:lstStyle/>
          <a:p>
            <a:pPr algn="l" indent="0" marL="0">
              <a:lnSpc>
                <a:spcPts val="2126"/>
              </a:lnSpc>
              <a:buNone/>
            </a:pPr>
            <a:r>
              <a:rPr lang="en-US" sz="1701" dirty="0">
                <a:solidFill>
                  <a:srgbClr val="E0D6DE"/>
                </a:solidFill>
                <a:latin typeface="Sora" pitchFamily="34" charset="0"/>
                <a:ea typeface="Sora" pitchFamily="34" charset="-122"/>
                <a:cs typeface="Sora" pitchFamily="34" charset="-120"/>
              </a:rPr>
              <a:t>Iterative Refinement</a:t>
            </a:r>
            <a:endParaRPr lang="en-US" sz="1701" dirty="0"/>
          </a:p>
        </p:txBody>
      </p:sp>
      <p:sp>
        <p:nvSpPr>
          <p:cNvPr id="14" name="Text 7"/>
          <p:cNvSpPr/>
          <p:nvPr/>
        </p:nvSpPr>
        <p:spPr>
          <a:xfrm>
            <a:off x="1728073" y="6381631"/>
            <a:ext cx="6811089" cy="829747"/>
          </a:xfrm>
          <a:prstGeom prst="rect">
            <a:avLst/>
          </a:prstGeom>
          <a:noFill/>
          <a:ln/>
        </p:spPr>
        <p:txBody>
          <a:bodyPr wrap="square" rtlCol="0" anchor="t"/>
          <a:lstStyle/>
          <a:p>
            <a:pPr algn="l" indent="0" marL="0">
              <a:lnSpc>
                <a:spcPts val="2177"/>
              </a:lnSpc>
              <a:buNone/>
            </a:pPr>
            <a:r>
              <a:rPr lang="en-US" sz="1361" dirty="0">
                <a:solidFill>
                  <a:srgbClr val="E0D6DE"/>
                </a:solidFill>
                <a:latin typeface="Noto Sans TC" pitchFamily="34" charset="0"/>
                <a:ea typeface="Noto Sans TC" pitchFamily="34" charset="-122"/>
                <a:cs typeface="Noto Sans TC" pitchFamily="34" charset="-120"/>
              </a:rPr>
              <a:t>The process alternates between placement and routing optimization, with each step informing the other. This iterative refinement helps achieve a globally optimal layout that balances various design constraints and objectives.</a:t>
            </a:r>
            <a:endParaRPr lang="en-US" sz="1361" dirty="0"/>
          </a:p>
        </p:txBody>
      </p:sp>
      <p:pic>
        <p:nvPicPr>
          <p:cNvPr id="15" name="Image 5" descr="preencoded.png">
            <a:hlinkClick r:id="rId7" tooltip=""/>
          </p:cNvPr>
          <p:cNvPicPr>
            <a:picLocks noChangeAspect="1"/>
          </p:cNvPicPr>
          <p:nvPr/>
        </p:nvPicPr>
        <p:blipFill>
          <a:blip r:embed="rId6"/>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31148"/>
          </a:xfrm>
          <a:prstGeom prst="rect">
            <a:avLst/>
          </a:prstGeom>
          <a:solidFill>
            <a:srgbClr val="07070C"/>
          </a:solidFill>
          <a:ln/>
        </p:spPr>
      </p:sp>
      <p:pic>
        <p:nvPicPr>
          <p:cNvPr id="4" name="Image 1" descr="preencoded.png">    </p:cNvPr>
          <p:cNvPicPr>
            <a:picLocks noChangeAspect="1"/>
          </p:cNvPicPr>
          <p:nvPr/>
        </p:nvPicPr>
        <p:blipFill>
          <a:blip r:embed="rId2"/>
          <a:stretch>
            <a:fillRect/>
          </a:stretch>
        </p:blipFill>
        <p:spPr>
          <a:xfrm>
            <a:off x="0" y="0"/>
            <a:ext cx="14630400" cy="2303264"/>
          </a:xfrm>
          <a:prstGeom prst="rect">
            <a:avLst/>
          </a:prstGeom>
        </p:spPr>
      </p:pic>
      <p:sp>
        <p:nvSpPr>
          <p:cNvPr id="5" name="Text 1"/>
          <p:cNvSpPr/>
          <p:nvPr/>
        </p:nvSpPr>
        <p:spPr>
          <a:xfrm>
            <a:off x="2282309" y="2809994"/>
            <a:ext cx="5592366" cy="575786"/>
          </a:xfrm>
          <a:prstGeom prst="rect">
            <a:avLst/>
          </a:prstGeom>
          <a:noFill/>
          <a:ln/>
        </p:spPr>
        <p:txBody>
          <a:bodyPr wrap="none" rtlCol="0" anchor="t"/>
          <a:lstStyle/>
          <a:p>
            <a:pPr indent="0" marL="0">
              <a:lnSpc>
                <a:spcPts val="4534"/>
              </a:lnSpc>
              <a:buNone/>
            </a:pPr>
            <a:r>
              <a:rPr lang="en-US" sz="3627" dirty="0">
                <a:solidFill>
                  <a:srgbClr val="97B8FF"/>
                </a:solidFill>
                <a:latin typeface="Sora" pitchFamily="34" charset="0"/>
                <a:ea typeface="Sora" pitchFamily="34" charset="-122"/>
                <a:cs typeface="Sora" pitchFamily="34" charset="-120"/>
              </a:rPr>
              <a:t>Variants and Extensions</a:t>
            </a:r>
            <a:endParaRPr lang="en-US" sz="3627" dirty="0"/>
          </a:p>
        </p:txBody>
      </p:sp>
      <p:sp>
        <p:nvSpPr>
          <p:cNvPr id="6" name="Shape 2"/>
          <p:cNvSpPr/>
          <p:nvPr/>
        </p:nvSpPr>
        <p:spPr>
          <a:xfrm>
            <a:off x="2282309" y="3662124"/>
            <a:ext cx="4940737" cy="1939052"/>
          </a:xfrm>
          <a:prstGeom prst="roundRect">
            <a:avLst>
              <a:gd name="adj" fmla="val 1425"/>
            </a:avLst>
          </a:prstGeom>
          <a:solidFill>
            <a:srgbClr val="26262B"/>
          </a:solidFill>
          <a:ln/>
        </p:spPr>
      </p:sp>
      <p:sp>
        <p:nvSpPr>
          <p:cNvPr id="7" name="Text 3"/>
          <p:cNvSpPr/>
          <p:nvPr/>
        </p:nvSpPr>
        <p:spPr>
          <a:xfrm>
            <a:off x="2466499" y="3846314"/>
            <a:ext cx="3083123" cy="287893"/>
          </a:xfrm>
          <a:prstGeom prst="rect">
            <a:avLst/>
          </a:prstGeom>
          <a:noFill/>
          <a:ln/>
        </p:spPr>
        <p:txBody>
          <a:bodyPr wrap="non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Block Coordinate Descent</a:t>
            </a:r>
            <a:endParaRPr lang="en-US" sz="1814" dirty="0"/>
          </a:p>
        </p:txBody>
      </p:sp>
      <p:sp>
        <p:nvSpPr>
          <p:cNvPr id="8" name="Text 4"/>
          <p:cNvSpPr/>
          <p:nvPr/>
        </p:nvSpPr>
        <p:spPr>
          <a:xfrm>
            <a:off x="2466499" y="4244697"/>
            <a:ext cx="4572357" cy="589598"/>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Generalizes alternating minimization to problems with more than two blocks of variables.</a:t>
            </a:r>
            <a:endParaRPr lang="en-US" sz="1451" dirty="0"/>
          </a:p>
        </p:txBody>
      </p:sp>
      <p:sp>
        <p:nvSpPr>
          <p:cNvPr id="9" name="Shape 5"/>
          <p:cNvSpPr/>
          <p:nvPr/>
        </p:nvSpPr>
        <p:spPr>
          <a:xfrm>
            <a:off x="7407235" y="3662124"/>
            <a:ext cx="4940737" cy="1939052"/>
          </a:xfrm>
          <a:prstGeom prst="roundRect">
            <a:avLst>
              <a:gd name="adj" fmla="val 1425"/>
            </a:avLst>
          </a:prstGeom>
          <a:solidFill>
            <a:srgbClr val="26262B"/>
          </a:solidFill>
          <a:ln/>
        </p:spPr>
      </p:sp>
      <p:sp>
        <p:nvSpPr>
          <p:cNvPr id="10" name="Text 6"/>
          <p:cNvSpPr/>
          <p:nvPr/>
        </p:nvSpPr>
        <p:spPr>
          <a:xfrm>
            <a:off x="7591425" y="3846314"/>
            <a:ext cx="4572357" cy="575786"/>
          </a:xfrm>
          <a:prstGeom prst="rect">
            <a:avLst/>
          </a:prstGeom>
          <a:noFill/>
          <a:ln/>
        </p:spPr>
        <p:txBody>
          <a:bodyPr wrap="squar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Alternating Direction Method of Multipliers (ADMM)</a:t>
            </a:r>
            <a:endParaRPr lang="en-US" sz="1814" dirty="0"/>
          </a:p>
        </p:txBody>
      </p:sp>
      <p:sp>
        <p:nvSpPr>
          <p:cNvPr id="11" name="Text 7"/>
          <p:cNvSpPr/>
          <p:nvPr/>
        </p:nvSpPr>
        <p:spPr>
          <a:xfrm>
            <a:off x="7591425" y="4532590"/>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Combines alternating minimization with dual decomposition, leveraging the strengths of both techniques.</a:t>
            </a:r>
            <a:endParaRPr lang="en-US" sz="1451" dirty="0"/>
          </a:p>
        </p:txBody>
      </p:sp>
      <p:sp>
        <p:nvSpPr>
          <p:cNvPr id="12" name="Shape 8"/>
          <p:cNvSpPr/>
          <p:nvPr/>
        </p:nvSpPr>
        <p:spPr>
          <a:xfrm>
            <a:off x="2282309" y="5785366"/>
            <a:ext cx="4940737" cy="1939052"/>
          </a:xfrm>
          <a:prstGeom prst="roundRect">
            <a:avLst>
              <a:gd name="adj" fmla="val 1425"/>
            </a:avLst>
          </a:prstGeom>
          <a:solidFill>
            <a:srgbClr val="26262B"/>
          </a:solidFill>
          <a:ln/>
        </p:spPr>
      </p:sp>
      <p:sp>
        <p:nvSpPr>
          <p:cNvPr id="13" name="Text 9"/>
          <p:cNvSpPr/>
          <p:nvPr/>
        </p:nvSpPr>
        <p:spPr>
          <a:xfrm>
            <a:off x="2466499" y="5969556"/>
            <a:ext cx="4572357" cy="575786"/>
          </a:xfrm>
          <a:prstGeom prst="rect">
            <a:avLst/>
          </a:prstGeom>
          <a:noFill/>
          <a:ln/>
        </p:spPr>
        <p:txBody>
          <a:bodyPr wrap="squar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Proximal Alternating Linearized Minimization (PALM)</a:t>
            </a:r>
            <a:endParaRPr lang="en-US" sz="1814" dirty="0"/>
          </a:p>
        </p:txBody>
      </p:sp>
      <p:sp>
        <p:nvSpPr>
          <p:cNvPr id="14" name="Text 10"/>
          <p:cNvSpPr/>
          <p:nvPr/>
        </p:nvSpPr>
        <p:spPr>
          <a:xfrm>
            <a:off x="2466499" y="6655832"/>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Uses proximal operators to handle non-smooth objective functions, expanding the applicability of alternating minimization.</a:t>
            </a:r>
            <a:endParaRPr lang="en-US" sz="1451" dirty="0"/>
          </a:p>
        </p:txBody>
      </p:sp>
      <p:sp>
        <p:nvSpPr>
          <p:cNvPr id="15" name="Shape 11"/>
          <p:cNvSpPr/>
          <p:nvPr/>
        </p:nvSpPr>
        <p:spPr>
          <a:xfrm>
            <a:off x="7407235" y="5785366"/>
            <a:ext cx="4940737" cy="1939052"/>
          </a:xfrm>
          <a:prstGeom prst="roundRect">
            <a:avLst>
              <a:gd name="adj" fmla="val 1425"/>
            </a:avLst>
          </a:prstGeom>
          <a:solidFill>
            <a:srgbClr val="26262B"/>
          </a:solidFill>
          <a:ln/>
        </p:spPr>
      </p:sp>
      <p:sp>
        <p:nvSpPr>
          <p:cNvPr id="16" name="Text 12"/>
          <p:cNvSpPr/>
          <p:nvPr/>
        </p:nvSpPr>
        <p:spPr>
          <a:xfrm>
            <a:off x="7591425" y="5969556"/>
            <a:ext cx="2910126" cy="287893"/>
          </a:xfrm>
          <a:prstGeom prst="rect">
            <a:avLst/>
          </a:prstGeom>
          <a:noFill/>
          <a:ln/>
        </p:spPr>
        <p:txBody>
          <a:bodyPr wrap="none" rtlCol="0" anchor="t"/>
          <a:lstStyle/>
          <a:p>
            <a:pPr indent="0" marL="0">
              <a:lnSpc>
                <a:spcPts val="2267"/>
              </a:lnSpc>
              <a:buNone/>
            </a:pPr>
            <a:r>
              <a:rPr lang="en-US" sz="1814" dirty="0">
                <a:solidFill>
                  <a:srgbClr val="E0D6DE"/>
                </a:solidFill>
                <a:latin typeface="Sora" pitchFamily="34" charset="0"/>
                <a:ea typeface="Sora" pitchFamily="34" charset="-122"/>
                <a:cs typeface="Sora" pitchFamily="34" charset="-120"/>
              </a:rPr>
              <a:t>Acceleration Techniques</a:t>
            </a:r>
            <a:endParaRPr lang="en-US" sz="1814" dirty="0"/>
          </a:p>
        </p:txBody>
      </p:sp>
      <p:sp>
        <p:nvSpPr>
          <p:cNvPr id="17" name="Text 13"/>
          <p:cNvSpPr/>
          <p:nvPr/>
        </p:nvSpPr>
        <p:spPr>
          <a:xfrm>
            <a:off x="7591425" y="6367939"/>
            <a:ext cx="4572357" cy="884396"/>
          </a:xfrm>
          <a:prstGeom prst="rect">
            <a:avLst/>
          </a:prstGeom>
          <a:noFill/>
          <a:ln/>
        </p:spPr>
        <p:txBody>
          <a:bodyPr wrap="square" rtlCol="0" anchor="t"/>
          <a:lstStyle/>
          <a:p>
            <a:pPr indent="0" marL="0">
              <a:lnSpc>
                <a:spcPts val="2322"/>
              </a:lnSpc>
              <a:buNone/>
            </a:pPr>
            <a:r>
              <a:rPr lang="en-US" sz="1451" dirty="0">
                <a:solidFill>
                  <a:srgbClr val="E0D6DE"/>
                </a:solidFill>
                <a:latin typeface="Noto Sans TC" pitchFamily="34" charset="0"/>
                <a:ea typeface="Noto Sans TC" pitchFamily="34" charset="-122"/>
                <a:cs typeface="Noto Sans TC" pitchFamily="34" charset="-120"/>
              </a:rPr>
              <a:t>Methods like momentum can be employed to improve the convergence speed of alternating minimization algorithms.</a:t>
            </a:r>
            <a:endParaRPr lang="en-US" sz="1451" dirty="0"/>
          </a:p>
        </p:txBody>
      </p:sp>
      <p:pic>
        <p:nvPicPr>
          <p:cNvPr id="18" name="Image 2" descr="preencoded.png">
            <a:hlinkClick r:id="rId4" tooltip=""/>
          </p:cNvPr>
          <p:cNvPicPr>
            <a:picLocks noChangeAspect="1"/>
          </p:cNvPicPr>
          <p:nvPr/>
        </p:nvPicPr>
        <p:blipFill>
          <a:blip r:embed="rId3"/>
          <a:stretch>
            <a:fillRect/>
          </a:stretch>
        </p:blipFill>
        <p:spPr>
          <a:xfrm>
            <a:off x="12242153" y="7589520"/>
            <a:ext cx="2296807" cy="54864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2024-08-08T14:17:56Z</dcterms:created>
  <dcterms:modified xsi:type="dcterms:W3CDTF">2024-08-08T14:17:56Z</dcterms:modified>
</cp:coreProperties>
</file>